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57" r:id="rId6"/>
    <p:sldId id="258" r:id="rId7"/>
    <p:sldId id="259" r:id="rId8"/>
    <p:sldId id="267" r:id="rId9"/>
    <p:sldId id="261" r:id="rId10"/>
    <p:sldId id="262" r:id="rId11"/>
    <p:sldId id="265" r:id="rId12"/>
    <p:sldId id="266" r:id="rId13"/>
    <p:sldId id="268" r:id="rId14"/>
    <p:sldId id="270" r:id="rId15"/>
    <p:sldId id="273" r:id="rId16"/>
    <p:sldId id="280" r:id="rId17"/>
    <p:sldId id="271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301" r:id="rId33"/>
    <p:sldId id="295" r:id="rId34"/>
    <p:sldId id="296" r:id="rId35"/>
    <p:sldId id="297" r:id="rId36"/>
    <p:sldId id="298" r:id="rId37"/>
    <p:sldId id="299" r:id="rId38"/>
    <p:sldId id="300" r:id="rId39"/>
    <p:sldId id="302" r:id="rId40"/>
    <p:sldId id="303" r:id="rId41"/>
    <p:sldId id="305" r:id="rId42"/>
    <p:sldId id="304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274" r:id="rId53"/>
    <p:sldId id="279" r:id="rId54"/>
    <p:sldId id="278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83" d="100"/>
          <a:sy n="83" d="100"/>
        </p:scale>
        <p:origin x="146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7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7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8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6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6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1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4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7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4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2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8F49-745E-4D92-A1CB-5C225A00DF2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F60B6-DCAE-429D-BB47-B8AA8D1FF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6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cap="all" dirty="0" smtClean="0"/>
              <a:t>гликолиза</a:t>
            </a:r>
            <a:endParaRPr lang="en-US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4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052638"/>
            <a:ext cx="874395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50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2333625"/>
            <a:ext cx="67818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74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Трети етап на гликолизата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1843088"/>
            <a:ext cx="812482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447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57438"/>
            <a:ext cx="86868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2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72" y="1752600"/>
            <a:ext cx="7158927" cy="350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838200" y="1752600"/>
            <a:ext cx="1828800" cy="228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3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Г</a:t>
            </a:r>
            <a:r>
              <a:rPr lang="bg-BG" b="1" dirty="0" smtClean="0"/>
              <a:t>ЛИКОЛИЗА</a:t>
            </a:r>
            <a:endParaRPr lang="en-US" b="1" dirty="0"/>
          </a:p>
        </p:txBody>
      </p:sp>
      <p:pic>
        <p:nvPicPr>
          <p:cNvPr id="7170" name="Picture 2" descr="http://www.referati.org/ufiles/2010-10-07/36858/obmqna-na-vyglehidrati_html_10018e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33499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1447800" y="1447800"/>
            <a:ext cx="10668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4419600"/>
            <a:ext cx="10668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7" idx="4"/>
          </p:cNvCxnSpPr>
          <p:nvPr/>
        </p:nvCxnSpPr>
        <p:spPr>
          <a:xfrm>
            <a:off x="3657600" y="4876800"/>
            <a:ext cx="15240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81600" y="4876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Цикъл на </a:t>
            </a:r>
            <a:r>
              <a:rPr lang="en-US" b="1" dirty="0" smtClean="0"/>
              <a:t>K</a:t>
            </a:r>
            <a:r>
              <a:rPr lang="bg-BG" b="1" dirty="0" smtClean="0"/>
              <a:t>ребс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174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08" y="692696"/>
            <a:ext cx="881378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85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 smtClean="0"/>
              <a:t>Активиране на пирувата</a:t>
            </a:r>
            <a:endParaRPr lang="en-US" dirty="0"/>
          </a:p>
        </p:txBody>
      </p:sp>
      <p:pic>
        <p:nvPicPr>
          <p:cNvPr id="5" name="Picture 2" descr="http://rudocs.exdat.com/pars_docs/tw_refs/205/204296/204296_html_m5bcf2db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438401"/>
            <a:ext cx="8182796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457201" y="4572000"/>
            <a:ext cx="761999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4876800"/>
            <a:ext cx="9906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45720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0" y="48768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4876800"/>
            <a:ext cx="16764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rved Up Arrow 10"/>
          <p:cNvSpPr/>
          <p:nvPr/>
        </p:nvSpPr>
        <p:spPr>
          <a:xfrm>
            <a:off x="1371600" y="5715000"/>
            <a:ext cx="28194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>
            <a:off x="3200400" y="5486400"/>
            <a:ext cx="762000" cy="304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>
            <a:off x="4191000" y="5715000"/>
            <a:ext cx="2667000" cy="914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 rot="10800000" flipH="1">
            <a:off x="990600" y="3840480"/>
            <a:ext cx="4038600" cy="73152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981200" y="4876800"/>
            <a:ext cx="1066800" cy="762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rved Up Arrow 15"/>
          <p:cNvSpPr/>
          <p:nvPr/>
        </p:nvSpPr>
        <p:spPr>
          <a:xfrm flipH="1">
            <a:off x="609600" y="5638800"/>
            <a:ext cx="1905000" cy="533401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86200" y="3081010"/>
            <a:ext cx="1143000" cy="5765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24000" y="282958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/>
              <a:t>Пируват дехидрогеназен комплекс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5962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bg-BG" dirty="0" smtClean="0"/>
              <a:t>Къде протичат реакциите от анаеробната </a:t>
            </a:r>
            <a:r>
              <a:rPr lang="bg-BG" dirty="0" err="1" smtClean="0"/>
              <a:t>гликолиза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цитоплазмата на клетката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</a:t>
            </a:r>
            <a:r>
              <a:rPr lang="bg-BG" dirty="0" err="1" smtClean="0"/>
              <a:t>матрикса</a:t>
            </a:r>
            <a:r>
              <a:rPr lang="bg-BG" dirty="0" smtClean="0"/>
              <a:t> на </a:t>
            </a:r>
            <a:r>
              <a:rPr lang="bg-BG" dirty="0" err="1" smtClean="0"/>
              <a:t>митохондриите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ядрото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</a:t>
            </a:r>
            <a:r>
              <a:rPr lang="bg-BG" dirty="0" err="1" smtClean="0"/>
              <a:t>пероксизомите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Колко молекули АТФ е чистата печалба от анаеробната </a:t>
            </a:r>
            <a:r>
              <a:rPr lang="bg-BG" dirty="0" err="1" smtClean="0"/>
              <a:t>гликолиза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1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14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Определение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Гликолизата е серия от реакции, протичащи в цитоплазмата на клетката, при които глюкоза се разгражда до пируват, съпроводено с отделяне и акумулиране на енергия.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51366"/>
            <a:ext cx="4038600" cy="342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Колко са необратимите реакции в анаеробната </a:t>
            </a:r>
            <a:r>
              <a:rPr lang="bg-BG" dirty="0" err="1" smtClean="0"/>
              <a:t>гликолиза</a:t>
            </a:r>
            <a:r>
              <a:rPr lang="bg-BG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1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3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Кой е крайният продукт от анаеробната </a:t>
            </a:r>
            <a:r>
              <a:rPr lang="bg-BG" dirty="0" err="1" smtClean="0"/>
              <a:t>гликолиза</a:t>
            </a:r>
            <a:r>
              <a:rPr lang="bg-BG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Лактат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Глюкоза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Гликоген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Мастни киселини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Кое е изходното вещество за </a:t>
            </a:r>
            <a:r>
              <a:rPr lang="bg-BG" dirty="0" err="1" smtClean="0"/>
              <a:t>гликолизата</a:t>
            </a:r>
            <a:r>
              <a:rPr lang="bg-BG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Лактат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Глюкоза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Мастни киселини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Аминокиселини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Коя от изброените молекули е монозахарид?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Лактоза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Галактоза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Захароза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Скорбяла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34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Коя от изброените молекули е </a:t>
            </a:r>
            <a:r>
              <a:rPr lang="bg-BG" dirty="0" err="1" smtClean="0"/>
              <a:t>дизахарид</a:t>
            </a:r>
            <a:r>
              <a:rPr lang="bg-BG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Лактоза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Галактоза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Глюкоза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Скорбяла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8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В кой ред са изброени само монозахариди?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Лактоза, глюкоза,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Галактоза</a:t>
            </a:r>
            <a:r>
              <a:rPr lang="bg-BG" dirty="0" smtClean="0"/>
              <a:t>, глюкоза,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Глюкоза, </a:t>
            </a:r>
            <a:r>
              <a:rPr lang="bg-BG" dirty="0" err="1" smtClean="0"/>
              <a:t>малтоза</a:t>
            </a:r>
            <a:r>
              <a:rPr lang="bg-BG" dirty="0" smtClean="0"/>
              <a:t>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Скорбяла, </a:t>
            </a:r>
            <a:r>
              <a:rPr lang="bg-BG" dirty="0" err="1" smtClean="0"/>
              <a:t>гликоген</a:t>
            </a:r>
            <a:r>
              <a:rPr lang="bg-BG" dirty="0" smtClean="0"/>
              <a:t>, целулоза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405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В кой ред са изброени само </a:t>
            </a:r>
            <a:r>
              <a:rPr lang="bg-BG" dirty="0" err="1" smtClean="0"/>
              <a:t>полизахариди</a:t>
            </a:r>
            <a:r>
              <a:rPr lang="bg-BG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Лактоза, глюкоза,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Галактоза</a:t>
            </a:r>
            <a:r>
              <a:rPr lang="bg-BG" dirty="0" smtClean="0"/>
              <a:t>, глюкоза,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Глюкоза, </a:t>
            </a:r>
            <a:r>
              <a:rPr lang="bg-BG" dirty="0" err="1" smtClean="0"/>
              <a:t>малтоза</a:t>
            </a:r>
            <a:r>
              <a:rPr lang="bg-BG" dirty="0" smtClean="0"/>
              <a:t>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Скорбяла, </a:t>
            </a:r>
            <a:r>
              <a:rPr lang="bg-BG" dirty="0" err="1" smtClean="0"/>
              <a:t>гликоген</a:t>
            </a:r>
            <a:r>
              <a:rPr lang="bg-BG" dirty="0" smtClean="0"/>
              <a:t>, целулоза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64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В кой ред са изброени само </a:t>
            </a:r>
            <a:r>
              <a:rPr lang="bg-BG" dirty="0" err="1" smtClean="0"/>
              <a:t>дизахариди</a:t>
            </a:r>
            <a:r>
              <a:rPr lang="bg-BG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Лактоза, </a:t>
            </a:r>
            <a:r>
              <a:rPr lang="bg-BG" dirty="0" err="1" smtClean="0"/>
              <a:t>малтоза</a:t>
            </a:r>
            <a:r>
              <a:rPr lang="bg-BG" dirty="0" smtClean="0"/>
              <a:t>, </a:t>
            </a:r>
            <a:r>
              <a:rPr lang="bg-BG" dirty="0" err="1" smtClean="0"/>
              <a:t>захароза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Галактоза</a:t>
            </a:r>
            <a:r>
              <a:rPr lang="bg-BG" dirty="0" smtClean="0"/>
              <a:t>, глюкоза,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Глюкоза, </a:t>
            </a:r>
            <a:r>
              <a:rPr lang="bg-BG" dirty="0" err="1" smtClean="0"/>
              <a:t>малтоза</a:t>
            </a:r>
            <a:r>
              <a:rPr lang="bg-BG" dirty="0" smtClean="0"/>
              <a:t>, фруктоза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Скорбяла, </a:t>
            </a:r>
            <a:r>
              <a:rPr lang="bg-BG" dirty="0" err="1" smtClean="0"/>
              <a:t>гликоген</a:t>
            </a:r>
            <a:r>
              <a:rPr lang="bg-BG" dirty="0" smtClean="0"/>
              <a:t>, целулоза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27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Каква е химичната връзка между монозахаридите?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естерна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пептидна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гликозидна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водородна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49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Каква е химичната връзка между аминокиселините?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естерна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пептидна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гликозидна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водородна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98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Глюкоза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447199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Глюкозата  е монозахарид. </a:t>
            </a:r>
          </a:p>
          <a:p>
            <a:r>
              <a:rPr lang="ru-RU" dirty="0" smtClean="0"/>
              <a:t>Тя съдържа шест въглеродни атома и една алдехидна група, поради което е алдохексоза. </a:t>
            </a:r>
            <a:endParaRPr lang="en-US" dirty="0"/>
          </a:p>
        </p:txBody>
      </p:sp>
      <p:pic>
        <p:nvPicPr>
          <p:cNvPr id="16" name="Picture 15" descr="D-glucose-chain-2D-Fisch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357298"/>
            <a:ext cx="3066718" cy="5263926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429256" y="1000108"/>
            <a:ext cx="2714644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Каква е химичната връзка в мазнините?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естерна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пептидна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гликозидна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водородна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286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По химическата си структура глюкозата 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алдохексоза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кетохексоза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алдопентоза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кетопентоза</a:t>
            </a: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394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Според броя на въглеродните си атоми глюкозата 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триоза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тетроза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пентоза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хексоза</a:t>
            </a: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130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Какви функционални групи има глюкозата?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Карбоксилна</a:t>
            </a:r>
            <a:r>
              <a:rPr lang="bg-BG" dirty="0" smtClean="0"/>
              <a:t> и хидроксилни групи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Кетонна</a:t>
            </a:r>
            <a:r>
              <a:rPr lang="bg-BG" dirty="0" smtClean="0"/>
              <a:t> и хидроксилни групи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Алдехидна</a:t>
            </a:r>
            <a:r>
              <a:rPr lang="bg-BG" dirty="0" smtClean="0"/>
              <a:t> и хидроксилни групи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Алдехидна</a:t>
            </a:r>
            <a:r>
              <a:rPr lang="bg-BG" dirty="0" smtClean="0"/>
              <a:t> и </a:t>
            </a:r>
            <a:r>
              <a:rPr lang="bg-BG" dirty="0" err="1" smtClean="0"/>
              <a:t>карбоксилна</a:t>
            </a:r>
            <a:r>
              <a:rPr lang="bg-BG" dirty="0" smtClean="0"/>
              <a:t> групи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548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Какви функционални групи има </a:t>
            </a:r>
            <a:r>
              <a:rPr lang="bg-BG" dirty="0" err="1" smtClean="0"/>
              <a:t>фрукозата</a:t>
            </a:r>
            <a:r>
              <a:rPr lang="bg-BG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Карбоксилна</a:t>
            </a:r>
            <a:r>
              <a:rPr lang="bg-BG" dirty="0" smtClean="0"/>
              <a:t> и хидроксилни групи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Кетонна</a:t>
            </a:r>
            <a:r>
              <a:rPr lang="bg-BG" dirty="0" smtClean="0"/>
              <a:t> и хидроксилни групи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Алдехидна</a:t>
            </a:r>
            <a:r>
              <a:rPr lang="bg-BG" dirty="0" smtClean="0"/>
              <a:t> и хидроксилни групи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Алдехидна</a:t>
            </a:r>
            <a:r>
              <a:rPr lang="bg-BG" dirty="0" smtClean="0"/>
              <a:t> и </a:t>
            </a:r>
            <a:r>
              <a:rPr lang="bg-BG" dirty="0" err="1" smtClean="0"/>
              <a:t>карбоксилна</a:t>
            </a:r>
            <a:r>
              <a:rPr lang="bg-BG" dirty="0" smtClean="0"/>
              <a:t> групи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945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Къде започва смилането на въглехидратите?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тънките черва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устната кухина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стомаха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</a:t>
            </a:r>
            <a:r>
              <a:rPr lang="bg-BG" dirty="0" err="1" smtClean="0"/>
              <a:t>дванадестопръстника</a:t>
            </a: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3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dirty="0" smtClean="0"/>
              <a:t>Кой ензим участва в смилането на въглехидратите?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Пепсин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Амилаза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Липаза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Алдолаза</a:t>
            </a: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38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bg-BG" sz="3600" dirty="0" smtClean="0"/>
              <a:t>Кой хормон намалява концентрацията на глюкозата в кръвта?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Глюкагон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Адреналин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err="1" smtClean="0"/>
              <a:t>Кортизол</a:t>
            </a:r>
            <a:endParaRPr lang="bg-BG" dirty="0" smtClean="0"/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Инсулин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757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bg-BG" sz="3600" dirty="0" smtClean="0"/>
              <a:t>Къде се синтезира инсулина?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задстомашната жлеза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</a:t>
            </a:r>
            <a:r>
              <a:rPr lang="bg-BG" dirty="0" err="1" smtClean="0"/>
              <a:t>надбъдречната</a:t>
            </a:r>
            <a:r>
              <a:rPr lang="bg-BG" dirty="0" smtClean="0"/>
              <a:t> жлеза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щитовидната жлеза</a:t>
            </a:r>
          </a:p>
          <a:p>
            <a:pPr marL="514350" indent="-514350">
              <a:buFont typeface="+mj-lt"/>
              <a:buAutoNum type="alphaUcPeriod"/>
            </a:pPr>
            <a:r>
              <a:rPr lang="bg-BG" dirty="0" smtClean="0"/>
              <a:t>В хипофизата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810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GB" b="1" dirty="0" err="1"/>
              <a:t>Лактатът</a:t>
            </a:r>
            <a:r>
              <a:rPr lang="en-GB" b="1" dirty="0"/>
              <a:t> е </a:t>
            </a:r>
            <a:r>
              <a:rPr lang="en-GB" b="1" dirty="0" err="1"/>
              <a:t>краен</a:t>
            </a:r>
            <a:r>
              <a:rPr lang="en-GB" b="1" dirty="0"/>
              <a:t> </a:t>
            </a:r>
            <a:r>
              <a:rPr lang="en-GB" b="1" dirty="0" err="1"/>
              <a:t>продукт</a:t>
            </a:r>
            <a:r>
              <a:rPr lang="en-GB" b="1" dirty="0"/>
              <a:t> </a:t>
            </a:r>
            <a:r>
              <a:rPr lang="en-GB" b="1" dirty="0" err="1"/>
              <a:t>от</a:t>
            </a:r>
            <a:r>
              <a:rPr lang="en-GB" b="1" dirty="0"/>
              <a:t> </a:t>
            </a:r>
            <a:r>
              <a:rPr lang="en-GB" b="1" dirty="0" err="1"/>
              <a:t>разграждането</a:t>
            </a:r>
            <a:r>
              <a:rPr lang="en-GB" b="1" dirty="0"/>
              <a:t> </a:t>
            </a:r>
            <a:r>
              <a:rPr lang="en-GB" b="1" dirty="0" err="1" smtClean="0"/>
              <a:t>на</a:t>
            </a:r>
            <a:r>
              <a:rPr lang="en-GB" b="1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Аминокиселините</a:t>
            </a:r>
            <a:endParaRPr lang="en-US" dirty="0"/>
          </a:p>
          <a:p>
            <a:r>
              <a:rPr lang="bg-BG" dirty="0" err="1"/>
              <a:t>Креатина</a:t>
            </a:r>
            <a:endParaRPr lang="en-US" dirty="0"/>
          </a:p>
          <a:p>
            <a:r>
              <a:rPr lang="bg-BG" dirty="0"/>
              <a:t>Мастните </a:t>
            </a:r>
            <a:r>
              <a:rPr lang="bg-BG" dirty="0" smtClean="0"/>
              <a:t>киселини</a:t>
            </a:r>
            <a:endParaRPr lang="en-US" dirty="0" smtClean="0"/>
          </a:p>
          <a:p>
            <a:r>
              <a:rPr lang="bg-BG" dirty="0" smtClean="0"/>
              <a:t>Глюкозата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61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500174"/>
            <a:ext cx="5695949" cy="354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D-glucose-chain-2D-Fisch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632400"/>
            <a:ext cx="1670971" cy="286817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928794" y="3714752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rved Left Arrow 11"/>
          <p:cNvSpPr/>
          <p:nvPr/>
        </p:nvSpPr>
        <p:spPr>
          <a:xfrm flipV="1">
            <a:off x="2214546" y="1428736"/>
            <a:ext cx="928694" cy="25717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857620" y="1214422"/>
            <a:ext cx="642942" cy="571504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86248" y="50004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Гликозидна група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13" idx="0"/>
          </p:cNvCxnSpPr>
          <p:nvPr/>
        </p:nvCxnSpPr>
        <p:spPr>
          <a:xfrm rot="5400000" flipH="1" flipV="1">
            <a:off x="4268389" y="767936"/>
            <a:ext cx="357188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00694" y="2411078"/>
            <a:ext cx="4286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8800" b="1" dirty="0" smtClean="0"/>
              <a:t>=</a:t>
            </a:r>
            <a:endParaRPr lang="en-US" sz="8800" b="1" dirty="0"/>
          </a:p>
        </p:txBody>
      </p:sp>
      <p:sp>
        <p:nvSpPr>
          <p:cNvPr id="19" name="Rectangle 18"/>
          <p:cNvSpPr/>
          <p:nvPr/>
        </p:nvSpPr>
        <p:spPr>
          <a:xfrm>
            <a:off x="642910" y="5214950"/>
            <a:ext cx="75724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Молекулата на глюкозата може да съществува като отворена верига (ациклична форма) или под формата на пръстен (циклична форма), като последната е резултат от вътрешномолекулна реакция между алдехидния C атом и C-5 хидроксилната група, образуваща вътрешномолекулен хемиацетал.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GB" dirty="0" err="1" smtClean="0"/>
              <a:t>Лактат</a:t>
            </a:r>
            <a:r>
              <a:rPr lang="en-GB" dirty="0" smtClean="0"/>
              <a:t> </a:t>
            </a:r>
            <a:r>
              <a:rPr lang="en-GB" dirty="0" err="1"/>
              <a:t>се</a:t>
            </a:r>
            <a:r>
              <a:rPr lang="en-GB" dirty="0"/>
              <a:t> </a:t>
            </a:r>
            <a:r>
              <a:rPr lang="en-GB" dirty="0" err="1"/>
              <a:t>образува</a:t>
            </a:r>
            <a:r>
              <a:rPr lang="en-GB" dirty="0"/>
              <a:t> </a:t>
            </a:r>
            <a:r>
              <a:rPr lang="en-GB" dirty="0" err="1"/>
              <a:t>предимно</a:t>
            </a:r>
            <a:r>
              <a:rPr lang="en-GB" dirty="0"/>
              <a:t> в</a:t>
            </a:r>
            <a:r>
              <a:rPr lang="en-GB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Червените</a:t>
            </a:r>
            <a:r>
              <a:rPr lang="en-GB" dirty="0" smtClean="0"/>
              <a:t> </a:t>
            </a:r>
            <a:r>
              <a:rPr lang="en-GB" dirty="0" err="1"/>
              <a:t>мускулни</a:t>
            </a:r>
            <a:r>
              <a:rPr lang="en-GB" dirty="0"/>
              <a:t> </a:t>
            </a:r>
            <a:r>
              <a:rPr lang="en-GB" dirty="0" err="1"/>
              <a:t>влакна</a:t>
            </a:r>
            <a:endParaRPr lang="en-US" dirty="0"/>
          </a:p>
          <a:p>
            <a:r>
              <a:rPr lang="en-GB" dirty="0" err="1"/>
              <a:t>Белите</a:t>
            </a:r>
            <a:r>
              <a:rPr lang="en-GB" dirty="0"/>
              <a:t> </a:t>
            </a:r>
            <a:r>
              <a:rPr lang="en-GB" dirty="0" err="1"/>
              <a:t>мускулни</a:t>
            </a:r>
            <a:r>
              <a:rPr lang="en-GB" dirty="0"/>
              <a:t> </a:t>
            </a:r>
            <a:r>
              <a:rPr lang="en-GB" dirty="0" err="1"/>
              <a:t>влакна</a:t>
            </a:r>
            <a:endParaRPr lang="en-US" dirty="0"/>
          </a:p>
          <a:p>
            <a:r>
              <a:rPr lang="en-GB" dirty="0" err="1" smtClean="0"/>
              <a:t>Белите</a:t>
            </a:r>
            <a:r>
              <a:rPr lang="en-GB" dirty="0" smtClean="0"/>
              <a:t> </a:t>
            </a:r>
            <a:r>
              <a:rPr lang="en-GB" dirty="0" err="1"/>
              <a:t>кръвни</a:t>
            </a:r>
            <a:r>
              <a:rPr lang="en-GB" dirty="0"/>
              <a:t> </a:t>
            </a:r>
            <a:r>
              <a:rPr lang="en-GB" dirty="0" err="1"/>
              <a:t>клетки</a:t>
            </a:r>
            <a:endParaRPr lang="en-US" dirty="0"/>
          </a:p>
          <a:p>
            <a:r>
              <a:rPr lang="bg-BG" dirty="0"/>
              <a:t>Гладката мускулна тъкан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073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GB" dirty="0"/>
              <a:t>В </a:t>
            </a:r>
            <a:r>
              <a:rPr lang="en-GB" dirty="0" err="1"/>
              <a:t>кой</a:t>
            </a:r>
            <a:r>
              <a:rPr lang="en-GB" dirty="0"/>
              <a:t> </a:t>
            </a:r>
            <a:r>
              <a:rPr lang="en-GB" dirty="0" err="1"/>
              <a:t>орган</a:t>
            </a:r>
            <a:r>
              <a:rPr lang="en-GB" dirty="0"/>
              <a:t> </a:t>
            </a:r>
            <a:r>
              <a:rPr lang="en-GB" dirty="0" err="1"/>
              <a:t>лактатът</a:t>
            </a:r>
            <a:r>
              <a:rPr lang="en-GB" dirty="0"/>
              <a:t> </a:t>
            </a:r>
            <a:r>
              <a:rPr lang="en-GB" dirty="0" err="1"/>
              <a:t>се</a:t>
            </a:r>
            <a:r>
              <a:rPr lang="en-GB" dirty="0"/>
              <a:t> </a:t>
            </a:r>
            <a:r>
              <a:rPr lang="en-GB" dirty="0" err="1"/>
              <a:t>превръща</a:t>
            </a:r>
            <a:r>
              <a:rPr lang="en-GB" dirty="0"/>
              <a:t> в </a:t>
            </a:r>
            <a:r>
              <a:rPr lang="en-GB" dirty="0" err="1"/>
              <a:t>глюкоза</a:t>
            </a:r>
            <a:r>
              <a:rPr lang="en-GB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Белите</a:t>
            </a:r>
            <a:r>
              <a:rPr lang="en-GB" dirty="0" smtClean="0"/>
              <a:t> </a:t>
            </a:r>
            <a:r>
              <a:rPr lang="en-GB" dirty="0" err="1"/>
              <a:t>мускулни</a:t>
            </a:r>
            <a:r>
              <a:rPr lang="en-GB" dirty="0"/>
              <a:t> </a:t>
            </a:r>
            <a:r>
              <a:rPr lang="en-GB" dirty="0" err="1"/>
              <a:t>влакна</a:t>
            </a:r>
            <a:endParaRPr lang="en-US" dirty="0"/>
          </a:p>
          <a:p>
            <a:r>
              <a:rPr lang="en-GB" dirty="0" err="1"/>
              <a:t>Червените</a:t>
            </a:r>
            <a:r>
              <a:rPr lang="en-GB" dirty="0"/>
              <a:t> </a:t>
            </a:r>
            <a:r>
              <a:rPr lang="en-GB" dirty="0" err="1"/>
              <a:t>мускулни</a:t>
            </a:r>
            <a:r>
              <a:rPr lang="en-GB" dirty="0"/>
              <a:t> </a:t>
            </a:r>
            <a:r>
              <a:rPr lang="en-GB" dirty="0" err="1"/>
              <a:t>влакна</a:t>
            </a:r>
            <a:endParaRPr lang="en-US" dirty="0"/>
          </a:p>
          <a:p>
            <a:r>
              <a:rPr lang="en-GB" dirty="0" err="1"/>
              <a:t>Черния</a:t>
            </a:r>
            <a:r>
              <a:rPr lang="en-GB" dirty="0"/>
              <a:t> </a:t>
            </a:r>
            <a:r>
              <a:rPr lang="en-GB" dirty="0" err="1"/>
              <a:t>дроб</a:t>
            </a:r>
            <a:endParaRPr lang="en-US" dirty="0"/>
          </a:p>
          <a:p>
            <a:r>
              <a:rPr lang="en-GB" dirty="0" err="1" smtClean="0"/>
              <a:t>Сърцето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968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ru-RU" sz="2800" dirty="0"/>
              <a:t>Как се </a:t>
            </a:r>
            <a:r>
              <a:rPr lang="ru-RU" sz="2800" dirty="0" err="1"/>
              <a:t>нарича</a:t>
            </a:r>
            <a:r>
              <a:rPr lang="ru-RU" sz="2800" dirty="0"/>
              <a:t> </a:t>
            </a:r>
            <a:r>
              <a:rPr lang="ru-RU" sz="2800" dirty="0" err="1"/>
              <a:t>процесът</a:t>
            </a:r>
            <a:r>
              <a:rPr lang="ru-RU" sz="2800" dirty="0"/>
              <a:t>, в </a:t>
            </a:r>
            <a:r>
              <a:rPr lang="ru-RU" sz="2800" dirty="0" err="1"/>
              <a:t>който</a:t>
            </a:r>
            <a:r>
              <a:rPr lang="ru-RU" sz="2800" dirty="0"/>
              <a:t> </a:t>
            </a:r>
            <a:r>
              <a:rPr lang="ru-RU" sz="2800" dirty="0" err="1"/>
              <a:t>лактатът</a:t>
            </a:r>
            <a:r>
              <a:rPr lang="ru-RU" sz="2800" dirty="0"/>
              <a:t> се </a:t>
            </a:r>
            <a:r>
              <a:rPr lang="ru-RU" sz="2800" dirty="0" err="1"/>
              <a:t>превръща</a:t>
            </a:r>
            <a:r>
              <a:rPr lang="ru-RU" sz="2800" dirty="0"/>
              <a:t> в глюкоза и се </a:t>
            </a:r>
            <a:r>
              <a:rPr lang="ru-RU" sz="2800" dirty="0" err="1"/>
              <a:t>връща</a:t>
            </a:r>
            <a:r>
              <a:rPr lang="ru-RU" sz="2800" dirty="0"/>
              <a:t> в органа, </a:t>
            </a:r>
            <a:r>
              <a:rPr lang="ru-RU" sz="2800" dirty="0" err="1"/>
              <a:t>който</a:t>
            </a:r>
            <a:r>
              <a:rPr lang="ru-RU" sz="2800" dirty="0"/>
              <a:t> </a:t>
            </a:r>
            <a:r>
              <a:rPr lang="ru-RU" sz="2800" dirty="0" err="1"/>
              <a:t>го</a:t>
            </a:r>
            <a:r>
              <a:rPr lang="ru-RU" sz="2800" dirty="0"/>
              <a:t> е произвел?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Цикъл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Кори</a:t>
            </a:r>
            <a:endParaRPr lang="en-US" dirty="0"/>
          </a:p>
          <a:p>
            <a:r>
              <a:rPr lang="en-GB" dirty="0" err="1"/>
              <a:t>Орнитинов</a:t>
            </a:r>
            <a:r>
              <a:rPr lang="en-GB" dirty="0"/>
              <a:t> </a:t>
            </a:r>
            <a:r>
              <a:rPr lang="en-GB" dirty="0" err="1"/>
              <a:t>цикъл</a:t>
            </a:r>
            <a:endParaRPr lang="en-US" dirty="0"/>
          </a:p>
          <a:p>
            <a:r>
              <a:rPr lang="en-GB" dirty="0" err="1"/>
              <a:t>Цикъл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Кребс</a:t>
            </a:r>
            <a:endParaRPr lang="en-US" dirty="0"/>
          </a:p>
          <a:p>
            <a:r>
              <a:rPr lang="bg-BG" dirty="0" err="1"/>
              <a:t>Цитратен</a:t>
            </a:r>
            <a:r>
              <a:rPr lang="bg-BG" dirty="0"/>
              <a:t> Цикъл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529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/>
              <a:t>Процесът анаеробна </a:t>
            </a:r>
            <a:r>
              <a:rPr lang="bg-BG" b="1" dirty="0" err="1"/>
              <a:t>гликолиза</a:t>
            </a:r>
            <a:r>
              <a:rPr lang="bg-BG" b="1" dirty="0"/>
              <a:t> се извършва в: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В цитоплазмата на клетката </a:t>
            </a:r>
            <a:endParaRPr lang="en-US" dirty="0"/>
          </a:p>
          <a:p>
            <a:r>
              <a:rPr lang="bg-BG" dirty="0"/>
              <a:t>Ядрото на клетката</a:t>
            </a:r>
            <a:endParaRPr lang="en-US" dirty="0"/>
          </a:p>
          <a:p>
            <a:r>
              <a:rPr lang="bg-BG" dirty="0"/>
              <a:t>В </a:t>
            </a:r>
            <a:r>
              <a:rPr lang="bg-BG" dirty="0" err="1"/>
              <a:t>митохондриите</a:t>
            </a:r>
            <a:endParaRPr lang="en-US" dirty="0"/>
          </a:p>
          <a:p>
            <a:r>
              <a:rPr lang="bg-BG" dirty="0"/>
              <a:t>В мембраната на клетката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775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/>
              <a:t>Процесът анаеробна </a:t>
            </a:r>
            <a:r>
              <a:rPr lang="bg-BG" b="1" dirty="0" err="1"/>
              <a:t>гликолиза</a:t>
            </a:r>
            <a:r>
              <a:rPr lang="bg-BG" b="1" dirty="0"/>
              <a:t> се извършва в: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В цитоплазмата на клетката </a:t>
            </a:r>
            <a:endParaRPr lang="en-US" dirty="0"/>
          </a:p>
          <a:p>
            <a:r>
              <a:rPr lang="bg-BG" dirty="0" smtClean="0"/>
              <a:t>Във </a:t>
            </a:r>
            <a:r>
              <a:rPr lang="bg-BG" dirty="0" err="1" smtClean="0"/>
              <a:t>вътепшната</a:t>
            </a:r>
            <a:r>
              <a:rPr lang="bg-BG" dirty="0" smtClean="0"/>
              <a:t> мембрана на </a:t>
            </a:r>
            <a:r>
              <a:rPr lang="bg-BG" dirty="0" err="1" smtClean="0"/>
              <a:t>митохиндриите</a:t>
            </a:r>
            <a:endParaRPr lang="en-US" dirty="0"/>
          </a:p>
          <a:p>
            <a:r>
              <a:rPr lang="bg-BG" dirty="0"/>
              <a:t>В </a:t>
            </a:r>
            <a:r>
              <a:rPr lang="bg-BG" dirty="0" err="1" smtClean="0"/>
              <a:t>матрикса</a:t>
            </a:r>
            <a:r>
              <a:rPr lang="bg-BG" dirty="0" smtClean="0"/>
              <a:t> на </a:t>
            </a:r>
            <a:r>
              <a:rPr lang="bg-BG" dirty="0" err="1" smtClean="0"/>
              <a:t>митохондриите</a:t>
            </a:r>
            <a:endParaRPr lang="en-US" dirty="0"/>
          </a:p>
          <a:p>
            <a:r>
              <a:rPr lang="bg-BG" dirty="0" smtClean="0"/>
              <a:t>Във външната </a:t>
            </a:r>
            <a:r>
              <a:rPr lang="bg-BG" dirty="0"/>
              <a:t>мембраната на клетката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489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/>
              <a:t>Крайният продукт от анаеробната </a:t>
            </a:r>
            <a:r>
              <a:rPr lang="bg-BG" b="1" dirty="0" err="1"/>
              <a:t>гликолиза</a:t>
            </a:r>
            <a:r>
              <a:rPr lang="bg-BG" b="1" dirty="0"/>
              <a:t> 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Глюкоза</a:t>
            </a:r>
            <a:endParaRPr lang="en-US" dirty="0"/>
          </a:p>
          <a:p>
            <a:r>
              <a:rPr lang="bg-BG" dirty="0" err="1" smtClean="0"/>
              <a:t>Лактат</a:t>
            </a:r>
            <a:endParaRPr lang="en-US" dirty="0"/>
          </a:p>
          <a:p>
            <a:r>
              <a:rPr lang="bg-BG" dirty="0" err="1"/>
              <a:t>Малат</a:t>
            </a:r>
            <a:endParaRPr lang="en-US" dirty="0"/>
          </a:p>
          <a:p>
            <a:r>
              <a:rPr lang="bg-BG" dirty="0" err="1"/>
              <a:t>Сукцинат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139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 err="1"/>
              <a:t>Гликолизата</a:t>
            </a:r>
            <a:r>
              <a:rPr lang="bg-BG" b="1" dirty="0"/>
              <a:t> е процес на разграждане на</a:t>
            </a:r>
            <a:r>
              <a:rPr lang="bg-BG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err="1"/>
              <a:t>Гликогена</a:t>
            </a:r>
            <a:endParaRPr lang="en-US" dirty="0"/>
          </a:p>
          <a:p>
            <a:r>
              <a:rPr lang="bg-BG" dirty="0"/>
              <a:t>Глюкозата</a:t>
            </a:r>
            <a:endParaRPr lang="en-US" dirty="0"/>
          </a:p>
          <a:p>
            <a:r>
              <a:rPr lang="bg-BG" dirty="0" err="1"/>
              <a:t>Галантамина</a:t>
            </a:r>
            <a:endParaRPr lang="en-US" dirty="0"/>
          </a:p>
          <a:p>
            <a:r>
              <a:rPr lang="bg-BG" dirty="0" err="1"/>
              <a:t>Гуанидина</a:t>
            </a:r>
            <a:endParaRPr lang="en-US" dirty="0"/>
          </a:p>
          <a:p>
            <a:r>
              <a:rPr lang="bg-BG" dirty="0" err="1"/>
              <a:t>Глутамата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2133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/>
              <a:t>Ензимът пируват </a:t>
            </a:r>
            <a:r>
              <a:rPr lang="bg-BG" b="1" dirty="0" err="1"/>
              <a:t>киназа</a:t>
            </a:r>
            <a:r>
              <a:rPr lang="bg-BG" b="1" dirty="0"/>
              <a:t> катализира реакция от: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Цикъла на </a:t>
            </a:r>
            <a:r>
              <a:rPr lang="bg-BG" dirty="0" err="1"/>
              <a:t>Кребс</a:t>
            </a:r>
            <a:endParaRPr lang="en-US" dirty="0"/>
          </a:p>
          <a:p>
            <a:r>
              <a:rPr lang="bg-BG" dirty="0"/>
              <a:t>Бета окислението на мастните киселини</a:t>
            </a:r>
            <a:endParaRPr lang="en-US" dirty="0"/>
          </a:p>
          <a:p>
            <a:r>
              <a:rPr lang="bg-BG" dirty="0" err="1"/>
              <a:t>Гликолизата</a:t>
            </a:r>
            <a:endParaRPr lang="en-US" dirty="0"/>
          </a:p>
          <a:p>
            <a:r>
              <a:rPr lang="bg-BG" dirty="0" err="1" smtClean="0"/>
              <a:t>Гликогенолизата</a:t>
            </a:r>
            <a:r>
              <a:rPr lang="bg-BG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776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 err="1"/>
              <a:t>Лактатдехидрогеназата</a:t>
            </a:r>
            <a:r>
              <a:rPr lang="bg-BG" b="1" dirty="0"/>
              <a:t> превръща: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лактата в </a:t>
            </a:r>
            <a:r>
              <a:rPr lang="bg-BG" dirty="0" err="1"/>
              <a:t>дехидрогенат</a:t>
            </a:r>
            <a:endParaRPr lang="en-US" dirty="0"/>
          </a:p>
          <a:p>
            <a:r>
              <a:rPr lang="bg-BG" dirty="0" err="1"/>
              <a:t>пирувата</a:t>
            </a:r>
            <a:r>
              <a:rPr lang="bg-BG" dirty="0"/>
              <a:t> в </a:t>
            </a:r>
            <a:r>
              <a:rPr lang="bg-BG" dirty="0" err="1"/>
              <a:t>лактат</a:t>
            </a:r>
            <a:endParaRPr lang="en-US" dirty="0"/>
          </a:p>
          <a:p>
            <a:r>
              <a:rPr lang="bg-BG" dirty="0"/>
              <a:t>лактозата в пируват</a:t>
            </a:r>
            <a:endParaRPr lang="en-US" dirty="0"/>
          </a:p>
          <a:p>
            <a:r>
              <a:rPr lang="bg-BG" dirty="0"/>
              <a:t>лактозата в </a:t>
            </a:r>
            <a:r>
              <a:rPr lang="bg-BG" dirty="0" err="1"/>
              <a:t>хидрогенат</a:t>
            </a:r>
            <a:endParaRPr lang="en-US" dirty="0"/>
          </a:p>
          <a:p>
            <a:r>
              <a:rPr lang="bg-BG" dirty="0"/>
              <a:t>лактата в глюкоза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042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bg-BG" sz="3600" b="1" dirty="0"/>
              <a:t>Кой от изброените ензими не е регулаторен в анаеробната </a:t>
            </a:r>
            <a:r>
              <a:rPr lang="bg-BG" sz="3600" b="1" dirty="0" err="1"/>
              <a:t>гликолиза</a:t>
            </a:r>
            <a:r>
              <a:rPr lang="bg-BG" sz="3600" b="1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err="1"/>
              <a:t>лактатдехидрогеназа</a:t>
            </a:r>
            <a:endParaRPr lang="en-US" dirty="0"/>
          </a:p>
          <a:p>
            <a:r>
              <a:rPr lang="bg-BG" dirty="0" err="1"/>
              <a:t>пируваткиназна</a:t>
            </a:r>
            <a:endParaRPr lang="en-US" dirty="0"/>
          </a:p>
          <a:p>
            <a:r>
              <a:rPr lang="bg-BG" dirty="0" err="1"/>
              <a:t>фосфофруктокиназа</a:t>
            </a:r>
            <a:endParaRPr lang="en-US" dirty="0"/>
          </a:p>
          <a:p>
            <a:r>
              <a:rPr lang="bg-BG" dirty="0" err="1"/>
              <a:t>хексокиназа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4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Първ</a:t>
            </a:r>
            <a:r>
              <a:rPr lang="bg-BG" dirty="0" smtClean="0"/>
              <a:t>и</a:t>
            </a:r>
            <a:r>
              <a:rPr lang="ru-RU" dirty="0" smtClean="0"/>
              <a:t> етап на гликолизата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1"/>
            <a:ext cx="8351677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71472" y="5143512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подготвителната фаза на гликолизата глюкозата се фосфорилира от хексокиназа (глюкокиназа в черния дроб) до глюкозо-6-фосфат. Тази реакция </a:t>
            </a:r>
            <a:r>
              <a:rPr lang="ru-RU" dirty="0"/>
              <a:t>използва АТФ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3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 err="1"/>
              <a:t>Анаробната</a:t>
            </a:r>
            <a:r>
              <a:rPr lang="bg-BG" b="1" dirty="0"/>
              <a:t> </a:t>
            </a:r>
            <a:r>
              <a:rPr lang="bg-BG" b="1" dirty="0" err="1"/>
              <a:t>гликолиза</a:t>
            </a:r>
            <a:r>
              <a:rPr lang="bg-BG" b="1" dirty="0"/>
              <a:t> е единствен </a:t>
            </a:r>
            <a:r>
              <a:rPr lang="bg-BG" b="1" dirty="0" err="1"/>
              <a:t>енергообезпечаващ</a:t>
            </a:r>
            <a:r>
              <a:rPr lang="bg-BG" b="1" dirty="0"/>
              <a:t> механизъм в: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Чернодробните </a:t>
            </a:r>
            <a:r>
              <a:rPr lang="bg-BG" dirty="0"/>
              <a:t>клетки</a:t>
            </a:r>
            <a:endParaRPr lang="en-US" dirty="0"/>
          </a:p>
          <a:p>
            <a:r>
              <a:rPr lang="bg-BG" dirty="0"/>
              <a:t>Червените мускулни влакна</a:t>
            </a:r>
            <a:endParaRPr lang="en-US" dirty="0"/>
          </a:p>
          <a:p>
            <a:r>
              <a:rPr lang="bg-BG" dirty="0" smtClean="0"/>
              <a:t>Червените кръвни клетки</a:t>
            </a:r>
            <a:endParaRPr lang="en-US" dirty="0"/>
          </a:p>
          <a:p>
            <a:r>
              <a:rPr lang="bg-BG" dirty="0" smtClean="0"/>
              <a:t>Сърдечния </a:t>
            </a:r>
            <a:r>
              <a:rPr lang="bg-BG" dirty="0"/>
              <a:t>мускул</a:t>
            </a:r>
            <a:endParaRPr lang="en-US" dirty="0"/>
          </a:p>
          <a:p>
            <a:r>
              <a:rPr lang="bg-BG" dirty="0" smtClean="0"/>
              <a:t>Мозъчните клетки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296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bg-BG" b="1" dirty="0" err="1"/>
              <a:t>Субстратно</a:t>
            </a:r>
            <a:r>
              <a:rPr lang="bg-BG" b="1" dirty="0"/>
              <a:t> </a:t>
            </a:r>
            <a:r>
              <a:rPr lang="bg-BG" b="1" dirty="0" err="1"/>
              <a:t>фосфорилиране</a:t>
            </a:r>
            <a:r>
              <a:rPr lang="bg-BG" b="1" dirty="0"/>
              <a:t> се извършва в</a:t>
            </a:r>
            <a:r>
              <a:rPr lang="bg-BG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err="1" smtClean="0"/>
              <a:t>Орнитиновия</a:t>
            </a:r>
            <a:r>
              <a:rPr lang="bg-BG" dirty="0" smtClean="0"/>
              <a:t> </a:t>
            </a:r>
            <a:r>
              <a:rPr lang="bg-BG" dirty="0"/>
              <a:t>цикъл</a:t>
            </a:r>
            <a:endParaRPr lang="en-US" dirty="0"/>
          </a:p>
          <a:p>
            <a:r>
              <a:rPr lang="bg-BG" dirty="0" smtClean="0"/>
              <a:t>Цикъла </a:t>
            </a:r>
            <a:r>
              <a:rPr lang="bg-BG" dirty="0"/>
              <a:t>на Кори</a:t>
            </a:r>
            <a:endParaRPr lang="en-US" dirty="0"/>
          </a:p>
          <a:p>
            <a:r>
              <a:rPr lang="bg-BG" dirty="0"/>
              <a:t>Анаеробната </a:t>
            </a:r>
            <a:r>
              <a:rPr lang="bg-BG" dirty="0" err="1"/>
              <a:t>гликолиза</a:t>
            </a:r>
            <a:endParaRPr lang="en-US" dirty="0"/>
          </a:p>
          <a:p>
            <a:r>
              <a:rPr lang="bg-BG" dirty="0" smtClean="0"/>
              <a:t>Бета-окислението</a:t>
            </a:r>
            <a:endParaRPr lang="en-US" dirty="0"/>
          </a:p>
          <a:p>
            <a:r>
              <a:rPr lang="bg-BG" dirty="0" err="1"/>
              <a:t>Декарбоксилирането</a:t>
            </a:r>
            <a:r>
              <a:rPr lang="bg-BG" dirty="0"/>
              <a:t> на аминокиселините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174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bg-BG" b="1" dirty="0" smtClean="0"/>
              <a:t>Обобщение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525963"/>
          </a:xfrm>
        </p:spPr>
        <p:txBody>
          <a:bodyPr>
            <a:noAutofit/>
          </a:bodyPr>
          <a:lstStyle/>
          <a:p>
            <a:r>
              <a:rPr lang="ru-RU" sz="1100" dirty="0" smtClean="0"/>
              <a:t>Гликолизата е катаболитна верига от десет реакции, в която 1 молекула глюкоза се разгражда до 2 молекули пируват, съпроводено със синтеза на 2 молекули АТФ и редукция на 2 молекули НАД</a:t>
            </a:r>
            <a:r>
              <a:rPr lang="ru-RU" sz="1100" baseline="30000" dirty="0" smtClean="0"/>
              <a:t>+</a:t>
            </a:r>
            <a:r>
              <a:rPr lang="ru-RU" sz="1100" dirty="0" smtClean="0"/>
              <a:t> до НАДН. </a:t>
            </a:r>
          </a:p>
          <a:p>
            <a:r>
              <a:rPr lang="ru-RU" sz="1100" dirty="0" smtClean="0"/>
              <a:t>В подготвителната фаза на гликолизата глюкозата се фосфорилира от хексокиназа (глюкокиназа в черния дроб) до глюкозо-6-фосфат. Последният се изомеризира до фруктозо-6-фосфат от хексозофосфат изомераза. Фруктозо-6-фосфатът се фосфорилира от фосфофруктокиназа до фруктозо-1,6-бисфосфат. Тези реакции консумират 2 молекули АТФ за 1 молекула глюкоза. </a:t>
            </a:r>
          </a:p>
          <a:p>
            <a:r>
              <a:rPr lang="ru-RU" sz="1100" dirty="0" smtClean="0"/>
              <a:t>Фруктозо-1,6-бисфосфат се разгражда от алдолаза до триозите глицералдехид-3-фосфат (ГАФ) и дихидроксиацетон фосфат (ДХАФ), които се превръщат една в друго под действие на триозофосфат изомераза. ГАФ под действие на глицералдехид-3-фосфат дехидрогеназа се подлага на окислително фосфорилиране до 1,3-бисфосфоглицерат. Последният се превръща в 3-фосфоглицерат от глицерат киназата, съпроводено със синтеза на АТФ. Под действие на фосфоглицерат мутаза 3-фосфоглицерат се превръща в 2-фосфоглицерат. В енолазната реакция 2-фосфоглицерат се превръща в фосфоенол пируват (ФЕП). Под действие на пируваткиназа ФЕП се превръща през енолпируват в пируват, съпроводено със синтеза на АТФ. </a:t>
            </a:r>
          </a:p>
          <a:p>
            <a:r>
              <a:rPr lang="ru-RU" sz="1100" dirty="0" smtClean="0"/>
              <a:t>В глицераткиназната и пируваткиназната реакция се получават 4 молекули АТФ за 1 молекула глюкоза и общата енергетична равносметка при анаеробни условия е 2 молекули АТФ за молекула глюкоза. </a:t>
            </a:r>
          </a:p>
          <a:p>
            <a:r>
              <a:rPr lang="ru-RU" sz="1100" dirty="0" smtClean="0"/>
              <a:t>В отсъствие на кислород пируват се редуцира до лактат, съпроводено с окисление на НАДН до НАД</a:t>
            </a:r>
            <a:r>
              <a:rPr lang="ru-RU" sz="1100" baseline="30000" dirty="0" smtClean="0"/>
              <a:t>+</a:t>
            </a:r>
            <a:r>
              <a:rPr lang="ru-RU" sz="1100" dirty="0" smtClean="0"/>
              <a:t>. Така се регенерира НАД</a:t>
            </a:r>
            <a:r>
              <a:rPr lang="ru-RU" sz="1100" baseline="30000" dirty="0" smtClean="0"/>
              <a:t>+</a:t>
            </a:r>
            <a:r>
              <a:rPr lang="ru-RU" sz="1100" dirty="0" smtClean="0"/>
              <a:t>, необходим за окислителното фосфорилиране на ГАФ. Лактат се получава  в усилено работещи мускули. </a:t>
            </a:r>
          </a:p>
          <a:p>
            <a:r>
              <a:rPr lang="ru-RU" sz="1100" dirty="0" smtClean="0"/>
              <a:t>Вътрешната митохондрийна мембрана е непропусклива за цитоплазмения НАДН. Той предава водорода в митохондриите посредством совалки. Чрез малатната совалка се получават в дихателната верига теоретично 3 молекули АТФ за 1 молекула НАДН. Чрез глицеролфосфатната совалка се получават 2 молекули АТФ за 1 молекула НАДН. </a:t>
            </a:r>
          </a:p>
          <a:p>
            <a:r>
              <a:rPr lang="ru-RU" sz="1100" dirty="0" smtClean="0"/>
              <a:t>При пълното аеробно разграждане на 1 молекула глюкоза в гликолизата и цитратния цикъл до СО</a:t>
            </a:r>
            <a:r>
              <a:rPr lang="ru-RU" sz="1100" baseline="-25000" dirty="0" smtClean="0"/>
              <a:t>2</a:t>
            </a:r>
            <a:r>
              <a:rPr lang="ru-RU" sz="1100" dirty="0" smtClean="0"/>
              <a:t> и Н</a:t>
            </a:r>
            <a:r>
              <a:rPr lang="ru-RU" sz="1100" baseline="-25000" dirty="0" smtClean="0"/>
              <a:t>2</a:t>
            </a:r>
            <a:r>
              <a:rPr lang="ru-RU" sz="1100" dirty="0" smtClean="0"/>
              <a:t>О с участието на малатната совалка се получават общо 38 молекули АТФ, а с участие на глицеролфосфатната совалка се получават 36 молекули АТФ. </a:t>
            </a:r>
          </a:p>
          <a:p>
            <a:r>
              <a:rPr lang="ru-RU" sz="1100" dirty="0" smtClean="0"/>
              <a:t>В повечето органи и тъкани глюкозата се разгражда аеробно. В мускулите при усилени натоварвания гликолизата протича анаеробно. Анаеробна гликолиза се извършва и в зрели еритроцити, които нямат митохондрии. </a:t>
            </a:r>
          </a:p>
          <a:p>
            <a:r>
              <a:rPr lang="ru-RU" sz="1100" dirty="0" smtClean="0"/>
              <a:t>Реакциите, катализирани от хексокиназа, фосфофруктокиназа и пируваткиназа са необратими . Тези три ензима са регулаторните ензими на гликолизата.</a:t>
            </a:r>
            <a:br>
              <a:rPr lang="ru-RU" sz="1100" dirty="0" smtClean="0"/>
            </a:br>
            <a:r>
              <a:rPr lang="ru-RU" sz="1100" dirty="0" smtClean="0"/>
              <a:t>Главният регулаторен ензим фосфофруктокиназа се инхибира алостерично от АТФ и цитрат, а АМФ, АДФ и фруктозо-2,6-бисфосфат действат като активатори. </a:t>
            </a:r>
          </a:p>
          <a:p>
            <a:r>
              <a:rPr lang="ru-RU" sz="1100" dirty="0" smtClean="0"/>
              <a:t>Гликолизата е свързана с цитратния цикъл посредством окислителното декарбоксилиране на пируват до ацетил-КоА, лигазното карбоксилиране на пируват до оксалацетат и редуктивното карбоксилиране на пируват до малат. Последните две реакции са анаплеротични (попълват резервоара от оксалацетат и малат), което е важно за поддържане интензитета на цитратния цикъл.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714356"/>
            <a:ext cx="8523128" cy="537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http://www.youtube.com/watch?v=O5eMW4b29rg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53116"/>
            <a:ext cx="3316252" cy="209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19200" y="524887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Глюкозо-6-фосфата се изомеризира до фруктозо-6-фосфат от хексозофосфат изомераза. Реакцията </a:t>
            </a:r>
            <a:r>
              <a:rPr lang="ru-RU" dirty="0"/>
              <a:t>е обратима, но равновесието е изместено по посока на правата </a:t>
            </a:r>
            <a:r>
              <a:rPr lang="ru-RU" dirty="0" smtClean="0"/>
              <a:t>реакция.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00400" y="3303021"/>
            <a:ext cx="188176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200400" y="3455421"/>
            <a:ext cx="188176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86000"/>
            <a:ext cx="331470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38400"/>
            <a:ext cx="2114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20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456" y="2510124"/>
            <a:ext cx="2466744" cy="152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858" y="2510250"/>
            <a:ext cx="3124542" cy="1629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756" y="1905000"/>
            <a:ext cx="2975044" cy="52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4282" y="4929198"/>
            <a:ext cx="87868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Фруктозо-6-фосфатът се фосфорилира от фосфофруктокиназа до фруктозо-1,6-бисфосфат. Тази реакция консумира още </a:t>
            </a:r>
            <a:r>
              <a:rPr lang="ru-RU" dirty="0"/>
              <a:t>една молекула </a:t>
            </a:r>
            <a:r>
              <a:rPr lang="ru-RU" dirty="0" smtClean="0"/>
              <a:t>АТФ.</a:t>
            </a:r>
            <a:endParaRPr lang="ru-RU" dirty="0"/>
          </a:p>
          <a:p>
            <a:r>
              <a:rPr lang="ru-RU" dirty="0"/>
              <a:t>Кофактор:Mg2+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114800"/>
            <a:ext cx="26193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31470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705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463" y="1688385"/>
            <a:ext cx="6064737" cy="483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00034" y="142852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Фруктозо-1,6-бисфосфат се разгражда от алдолаза до триозите глицералдехид-3-фосфат (ГАФ) и дихидроксиацетон фосфат (ДХАФ), които се превръщат една в друга под действие на триозофосфат изомераза.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Втори етап на гликолизата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2057400"/>
            <a:ext cx="733425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9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1255</Words>
  <Application>Microsoft Office PowerPoint</Application>
  <PresentationFormat>On-screen Show (4:3)</PresentationFormat>
  <Paragraphs>207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Arial</vt:lpstr>
      <vt:lpstr>Calibri</vt:lpstr>
      <vt:lpstr>Office Theme</vt:lpstr>
      <vt:lpstr>гликолиза</vt:lpstr>
      <vt:lpstr>Определение</vt:lpstr>
      <vt:lpstr>Глюкоза</vt:lpstr>
      <vt:lpstr>PowerPoint Presentation</vt:lpstr>
      <vt:lpstr>Първи етап на гликолизата</vt:lpstr>
      <vt:lpstr>PowerPoint Presentation</vt:lpstr>
      <vt:lpstr>PowerPoint Presentation</vt:lpstr>
      <vt:lpstr>PowerPoint Presentation</vt:lpstr>
      <vt:lpstr>Втори етап на гликолизата</vt:lpstr>
      <vt:lpstr>PowerPoint Presentation</vt:lpstr>
      <vt:lpstr>PowerPoint Presentation</vt:lpstr>
      <vt:lpstr>Трети етап на гликолизата</vt:lpstr>
      <vt:lpstr>PowerPoint Presentation</vt:lpstr>
      <vt:lpstr>PowerPoint Presentation</vt:lpstr>
      <vt:lpstr>ГЛИКОЛИЗА</vt:lpstr>
      <vt:lpstr>PowerPoint Presentation</vt:lpstr>
      <vt:lpstr>PowerPoint Presentation</vt:lpstr>
      <vt:lpstr>1. Къде протичат реакциите от анаеробната гликолиза</vt:lpstr>
      <vt:lpstr>Колко молекули АТФ е чистата печалба от анаеробната гликолиза</vt:lpstr>
      <vt:lpstr>Колко са необратимите реакции в анаеробната гликолиза?</vt:lpstr>
      <vt:lpstr>Кой е крайният продукт от анаеробната гликолиза?</vt:lpstr>
      <vt:lpstr>Кое е изходното вещество за гликолизата?</vt:lpstr>
      <vt:lpstr>Коя от изброените молекули е монозахарид?</vt:lpstr>
      <vt:lpstr>Коя от изброените молекули е дизахарид?</vt:lpstr>
      <vt:lpstr>В кой ред са изброени само монозахариди?</vt:lpstr>
      <vt:lpstr>В кой ред са изброени само полизахариди?</vt:lpstr>
      <vt:lpstr>В кой ред са изброени само дизахариди?</vt:lpstr>
      <vt:lpstr>Каква е химичната връзка между монозахаридите?</vt:lpstr>
      <vt:lpstr>Каква е химичната връзка между аминокиселините?</vt:lpstr>
      <vt:lpstr>Каква е химичната връзка в мазнините?</vt:lpstr>
      <vt:lpstr>По химическата си структура глюкозата е?</vt:lpstr>
      <vt:lpstr>Според броя на въглеродните си атоми глюкозата е?</vt:lpstr>
      <vt:lpstr>Какви функционални групи има глюкозата?</vt:lpstr>
      <vt:lpstr>Какви функционални групи има фрукозата?</vt:lpstr>
      <vt:lpstr>Къде започва смилането на въглехидратите?</vt:lpstr>
      <vt:lpstr>Кой ензим участва в смилането на въглехидратите?</vt:lpstr>
      <vt:lpstr>Кой хормон намалява концентрацията на глюкозата в кръвта?</vt:lpstr>
      <vt:lpstr>Къде се синтезира инсулина?</vt:lpstr>
      <vt:lpstr>Лактатът е краен продукт от разграждането на:</vt:lpstr>
      <vt:lpstr>Лактат се образува предимно в:</vt:lpstr>
      <vt:lpstr>В кой орган лактатът се превръща в глюкоза?</vt:lpstr>
      <vt:lpstr>Как се нарича процесът, в който лактатът се превръща в глюкоза и се връща в органа, който го е произвел?</vt:lpstr>
      <vt:lpstr>Процесът анаеробна гликолиза се извършва в:</vt:lpstr>
      <vt:lpstr>Процесът анаеробна гликолиза се извършва в:</vt:lpstr>
      <vt:lpstr>Крайният продукт от анаеробната гликолиза е:</vt:lpstr>
      <vt:lpstr>Гликолизата е процес на разграждане на:</vt:lpstr>
      <vt:lpstr>Ензимът пируват киназа катализира реакция от:</vt:lpstr>
      <vt:lpstr>Лактатдехидрогеназата превръща:</vt:lpstr>
      <vt:lpstr>Кой от изброените ензими не е регулаторен в анаеробната гликолиза:</vt:lpstr>
      <vt:lpstr>Анаробната гликолиза е единствен енергообезпечаващ механизъм в:</vt:lpstr>
      <vt:lpstr>Субстратно фосфорилиране се извършва в:</vt:lpstr>
      <vt:lpstr>Обобщение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Admin</cp:lastModifiedBy>
  <cp:revision>64</cp:revision>
  <dcterms:created xsi:type="dcterms:W3CDTF">2013-08-27T18:06:21Z</dcterms:created>
  <dcterms:modified xsi:type="dcterms:W3CDTF">2025-02-13T09:14:52Z</dcterms:modified>
</cp:coreProperties>
</file>