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0" r:id="rId4"/>
    <p:sldId id="292" r:id="rId5"/>
    <p:sldId id="299" r:id="rId6"/>
    <p:sldId id="294" r:id="rId7"/>
    <p:sldId id="291" r:id="rId8"/>
    <p:sldId id="293" r:id="rId9"/>
    <p:sldId id="296" r:id="rId10"/>
    <p:sldId id="297" r:id="rId11"/>
    <p:sldId id="298" r:id="rId12"/>
    <p:sldId id="295" r:id="rId13"/>
    <p:sldId id="300" r:id="rId14"/>
    <p:sldId id="276" r:id="rId15"/>
    <p:sldId id="277" r:id="rId16"/>
    <p:sldId id="278" r:id="rId17"/>
    <p:sldId id="279" r:id="rId18"/>
    <p:sldId id="280" r:id="rId19"/>
    <p:sldId id="262" r:id="rId20"/>
    <p:sldId id="263" r:id="rId21"/>
    <p:sldId id="282" r:id="rId22"/>
    <p:sldId id="284" r:id="rId23"/>
    <p:sldId id="283" r:id="rId24"/>
    <p:sldId id="285" r:id="rId25"/>
    <p:sldId id="287" r:id="rId26"/>
    <p:sldId id="281" r:id="rId27"/>
    <p:sldId id="286" r:id="rId28"/>
    <p:sldId id="260" r:id="rId29"/>
    <p:sldId id="288" r:id="rId30"/>
    <p:sldId id="265" r:id="rId31"/>
    <p:sldId id="266" r:id="rId32"/>
    <p:sldId id="269" r:id="rId33"/>
    <p:sldId id="267" r:id="rId34"/>
    <p:sldId id="289" r:id="rId35"/>
    <p:sldId id="26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52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7D9319-4ABF-4516-A477-5A7A15FA412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780539-E1A7-43F2-A9CB-EA6FB032F4D5}">
      <dgm:prSet phldrT="[Text]"/>
      <dgm:spPr/>
      <dgm:t>
        <a:bodyPr/>
        <a:lstStyle/>
        <a:p>
          <a:pPr algn="ctr"/>
          <a:r>
            <a:rPr lang="bg-BG" b="1" dirty="0" smtClean="0"/>
            <a:t>ЕКЗЕРГОНИЧНИ РЕАКЦИИ</a:t>
          </a:r>
          <a:endParaRPr lang="en-US" b="1" dirty="0"/>
        </a:p>
      </dgm:t>
    </dgm:pt>
    <dgm:pt modelId="{651310AB-35C2-46AB-8976-453B0C4FFB19}" type="parTrans" cxnId="{5B4FEEB4-FC5C-4154-8D5D-3C09F3C54325}">
      <dgm:prSet/>
      <dgm:spPr/>
      <dgm:t>
        <a:bodyPr/>
        <a:lstStyle/>
        <a:p>
          <a:pPr algn="ctr"/>
          <a:endParaRPr lang="en-US"/>
        </a:p>
      </dgm:t>
    </dgm:pt>
    <dgm:pt modelId="{87C5A3BB-B3FC-440D-8A92-9B1D6E04207E}" type="sibTrans" cxnId="{5B4FEEB4-FC5C-4154-8D5D-3C09F3C54325}">
      <dgm:prSet/>
      <dgm:spPr/>
      <dgm:t>
        <a:bodyPr/>
        <a:lstStyle/>
        <a:p>
          <a:pPr algn="ctr"/>
          <a:endParaRPr lang="en-US"/>
        </a:p>
      </dgm:t>
    </dgm:pt>
    <dgm:pt modelId="{47443721-BEF0-4612-A956-CC9D4B484EC9}">
      <dgm:prSet phldrT="[Text]"/>
      <dgm:spPr/>
      <dgm:t>
        <a:bodyPr/>
        <a:lstStyle/>
        <a:p>
          <a:pPr algn="ctr"/>
          <a:r>
            <a:rPr lang="bg-BG" b="1" dirty="0" smtClean="0"/>
            <a:t>НОРМОЕРГИЧНИ</a:t>
          </a:r>
        </a:p>
        <a:p>
          <a:pPr algn="ctr"/>
          <a:r>
            <a:rPr lang="bg-BG" dirty="0" smtClean="0">
              <a:latin typeface="Arial"/>
              <a:cs typeface="Arial"/>
            </a:rPr>
            <a:t>∆</a:t>
          </a:r>
          <a:r>
            <a:rPr lang="en-US" dirty="0" smtClean="0">
              <a:latin typeface="Arial"/>
              <a:cs typeface="Arial"/>
            </a:rPr>
            <a:t>Gº</a:t>
          </a:r>
          <a:r>
            <a:rPr lang="bg-BG" dirty="0" smtClean="0"/>
            <a:t>= -1 до -6 ккал/мол</a:t>
          </a:r>
        </a:p>
        <a:p>
          <a:pPr algn="ctr"/>
          <a:r>
            <a:rPr lang="ru-RU" dirty="0" smtClean="0"/>
            <a:t>(от 8 до 21 кJ/mol)</a:t>
          </a:r>
          <a:endParaRPr lang="en-US" dirty="0"/>
        </a:p>
      </dgm:t>
    </dgm:pt>
    <dgm:pt modelId="{AFD2F6B0-2DE1-401C-9892-BE48FDA6FAEF}" type="parTrans" cxnId="{2789E3CC-0103-4CAC-AE1B-B51A74F96916}">
      <dgm:prSet/>
      <dgm:spPr/>
      <dgm:t>
        <a:bodyPr/>
        <a:lstStyle/>
        <a:p>
          <a:pPr algn="ctr"/>
          <a:endParaRPr lang="en-US"/>
        </a:p>
      </dgm:t>
    </dgm:pt>
    <dgm:pt modelId="{9BB2633F-8286-48A2-B505-25D25CB8078B}" type="sibTrans" cxnId="{2789E3CC-0103-4CAC-AE1B-B51A74F96916}">
      <dgm:prSet/>
      <dgm:spPr/>
      <dgm:t>
        <a:bodyPr/>
        <a:lstStyle/>
        <a:p>
          <a:pPr algn="ctr"/>
          <a:endParaRPr lang="en-US"/>
        </a:p>
      </dgm:t>
    </dgm:pt>
    <dgm:pt modelId="{34D82DB2-679B-4315-A7EB-1C6DD4057F41}">
      <dgm:prSet phldrT="[Text]"/>
      <dgm:spPr/>
      <dgm:t>
        <a:bodyPr/>
        <a:lstStyle/>
        <a:p>
          <a:pPr algn="ctr"/>
          <a:r>
            <a:rPr lang="bg-BG" b="1" dirty="0" smtClean="0"/>
            <a:t>МАКРОЕРГИЧНИ</a:t>
          </a:r>
        </a:p>
        <a:p>
          <a:pPr algn="ctr"/>
          <a:r>
            <a:rPr lang="bg-BG" dirty="0" smtClean="0">
              <a:latin typeface="Arial"/>
              <a:cs typeface="Arial"/>
            </a:rPr>
            <a:t>∆</a:t>
          </a:r>
          <a:r>
            <a:rPr lang="en-US" dirty="0" smtClean="0">
              <a:latin typeface="Arial"/>
              <a:cs typeface="Arial"/>
            </a:rPr>
            <a:t>Gº</a:t>
          </a:r>
          <a:r>
            <a:rPr lang="bg-BG" dirty="0" smtClean="0"/>
            <a:t>= -7 до -15 ккал/мол</a:t>
          </a:r>
        </a:p>
        <a:p>
          <a:pPr algn="ctr"/>
          <a:r>
            <a:rPr lang="ru-RU" dirty="0" smtClean="0"/>
            <a:t>(от 30 кJ/mol до 70 кJ/mol)</a:t>
          </a:r>
          <a:endParaRPr lang="en-US" dirty="0"/>
        </a:p>
      </dgm:t>
    </dgm:pt>
    <dgm:pt modelId="{6FEEB809-DEC6-4836-94FD-6239461D9189}" type="parTrans" cxnId="{0191C3E6-87AF-4188-8949-796A8F64B73C}">
      <dgm:prSet/>
      <dgm:spPr/>
      <dgm:t>
        <a:bodyPr/>
        <a:lstStyle/>
        <a:p>
          <a:pPr algn="ctr"/>
          <a:endParaRPr lang="en-US"/>
        </a:p>
      </dgm:t>
    </dgm:pt>
    <dgm:pt modelId="{76796196-2A00-4609-9DBF-0635399337C4}" type="sibTrans" cxnId="{0191C3E6-87AF-4188-8949-796A8F64B73C}">
      <dgm:prSet/>
      <dgm:spPr/>
      <dgm:t>
        <a:bodyPr/>
        <a:lstStyle/>
        <a:p>
          <a:pPr algn="ctr"/>
          <a:endParaRPr lang="en-US"/>
        </a:p>
      </dgm:t>
    </dgm:pt>
    <dgm:pt modelId="{F5FB740C-6B2E-4666-85A6-B0E3EE6C0606}" type="pres">
      <dgm:prSet presAssocID="{597D9319-4ABF-4516-A477-5A7A15FA412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bg-BG"/>
        </a:p>
      </dgm:t>
    </dgm:pt>
    <dgm:pt modelId="{AE96ECBB-2987-4A2C-9042-19D728C6F889}" type="pres">
      <dgm:prSet presAssocID="{47780539-E1A7-43F2-A9CB-EA6FB032F4D5}" presName="hierRoot1" presStyleCnt="0"/>
      <dgm:spPr/>
    </dgm:pt>
    <dgm:pt modelId="{3AD0BF1C-20DD-4ED5-A023-095CEFE17B73}" type="pres">
      <dgm:prSet presAssocID="{47780539-E1A7-43F2-A9CB-EA6FB032F4D5}" presName="composite" presStyleCnt="0"/>
      <dgm:spPr/>
    </dgm:pt>
    <dgm:pt modelId="{D6346CA8-5821-448B-A1F0-1CB00C89B18C}" type="pres">
      <dgm:prSet presAssocID="{47780539-E1A7-43F2-A9CB-EA6FB032F4D5}" presName="background" presStyleLbl="node0" presStyleIdx="0" presStyleCnt="1"/>
      <dgm:spPr/>
    </dgm:pt>
    <dgm:pt modelId="{5F0EFD5F-9704-4901-AF5F-E833DC8F05AB}" type="pres">
      <dgm:prSet presAssocID="{47780539-E1A7-43F2-A9CB-EA6FB032F4D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3A01BD15-9DB7-4FA7-A0D7-1C58C5B7C99C}" type="pres">
      <dgm:prSet presAssocID="{47780539-E1A7-43F2-A9CB-EA6FB032F4D5}" presName="hierChild2" presStyleCnt="0"/>
      <dgm:spPr/>
    </dgm:pt>
    <dgm:pt modelId="{DAA1E2A8-056A-4B5A-B7FC-FA903449B710}" type="pres">
      <dgm:prSet presAssocID="{AFD2F6B0-2DE1-401C-9892-BE48FDA6FAEF}" presName="Name10" presStyleLbl="parChTrans1D2" presStyleIdx="0" presStyleCnt="2"/>
      <dgm:spPr/>
      <dgm:t>
        <a:bodyPr/>
        <a:lstStyle/>
        <a:p>
          <a:endParaRPr lang="bg-BG"/>
        </a:p>
      </dgm:t>
    </dgm:pt>
    <dgm:pt modelId="{6CE4B111-13EF-4856-B2C0-A876B9BEFA2C}" type="pres">
      <dgm:prSet presAssocID="{47443721-BEF0-4612-A956-CC9D4B484EC9}" presName="hierRoot2" presStyleCnt="0"/>
      <dgm:spPr/>
    </dgm:pt>
    <dgm:pt modelId="{3DE3F108-3D1D-49FD-B586-A65C41BF24E1}" type="pres">
      <dgm:prSet presAssocID="{47443721-BEF0-4612-A956-CC9D4B484EC9}" presName="composite2" presStyleCnt="0"/>
      <dgm:spPr/>
    </dgm:pt>
    <dgm:pt modelId="{70EE99F1-0F8C-4F02-B932-414571D9B075}" type="pres">
      <dgm:prSet presAssocID="{47443721-BEF0-4612-A956-CC9D4B484EC9}" presName="background2" presStyleLbl="node2" presStyleIdx="0" presStyleCnt="2"/>
      <dgm:spPr/>
    </dgm:pt>
    <dgm:pt modelId="{6FE4687C-D04D-469A-887D-FF127B3B6AF6}" type="pres">
      <dgm:prSet presAssocID="{47443721-BEF0-4612-A956-CC9D4B484EC9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3F8CA9-522A-4C37-9566-3D191106578B}" type="pres">
      <dgm:prSet presAssocID="{47443721-BEF0-4612-A956-CC9D4B484EC9}" presName="hierChild3" presStyleCnt="0"/>
      <dgm:spPr/>
    </dgm:pt>
    <dgm:pt modelId="{D595ECEC-7D4E-4492-8C58-A9F28999A206}" type="pres">
      <dgm:prSet presAssocID="{6FEEB809-DEC6-4836-94FD-6239461D9189}" presName="Name10" presStyleLbl="parChTrans1D2" presStyleIdx="1" presStyleCnt="2"/>
      <dgm:spPr/>
      <dgm:t>
        <a:bodyPr/>
        <a:lstStyle/>
        <a:p>
          <a:endParaRPr lang="bg-BG"/>
        </a:p>
      </dgm:t>
    </dgm:pt>
    <dgm:pt modelId="{78FFAEF4-9933-45EE-A6FF-BB1D520CF06F}" type="pres">
      <dgm:prSet presAssocID="{34D82DB2-679B-4315-A7EB-1C6DD4057F41}" presName="hierRoot2" presStyleCnt="0"/>
      <dgm:spPr/>
    </dgm:pt>
    <dgm:pt modelId="{6097AD3B-8FE2-4703-AEF3-588906F6BEF1}" type="pres">
      <dgm:prSet presAssocID="{34D82DB2-679B-4315-A7EB-1C6DD4057F41}" presName="composite2" presStyleCnt="0"/>
      <dgm:spPr/>
    </dgm:pt>
    <dgm:pt modelId="{28A7850F-52A3-4B08-A0A8-61574E10EF39}" type="pres">
      <dgm:prSet presAssocID="{34D82DB2-679B-4315-A7EB-1C6DD4057F41}" presName="background2" presStyleLbl="node2" presStyleIdx="1" presStyleCnt="2"/>
      <dgm:spPr/>
    </dgm:pt>
    <dgm:pt modelId="{2FB91CB1-E533-437E-9246-4AC3A6790690}" type="pres">
      <dgm:prSet presAssocID="{34D82DB2-679B-4315-A7EB-1C6DD4057F41}" presName="text2" presStyleLbl="fgAcc2" presStyleIdx="1" presStyleCnt="2" custScaleX="1219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C74DFA-B4D9-4446-A40B-FB1AEF337A75}" type="pres">
      <dgm:prSet presAssocID="{34D82DB2-679B-4315-A7EB-1C6DD4057F41}" presName="hierChild3" presStyleCnt="0"/>
      <dgm:spPr/>
    </dgm:pt>
  </dgm:ptLst>
  <dgm:cxnLst>
    <dgm:cxn modelId="{5B4FEEB4-FC5C-4154-8D5D-3C09F3C54325}" srcId="{597D9319-4ABF-4516-A477-5A7A15FA4124}" destId="{47780539-E1A7-43F2-A9CB-EA6FB032F4D5}" srcOrd="0" destOrd="0" parTransId="{651310AB-35C2-46AB-8976-453B0C4FFB19}" sibTransId="{87C5A3BB-B3FC-440D-8A92-9B1D6E04207E}"/>
    <dgm:cxn modelId="{0191C3E6-87AF-4188-8949-796A8F64B73C}" srcId="{47780539-E1A7-43F2-A9CB-EA6FB032F4D5}" destId="{34D82DB2-679B-4315-A7EB-1C6DD4057F41}" srcOrd="1" destOrd="0" parTransId="{6FEEB809-DEC6-4836-94FD-6239461D9189}" sibTransId="{76796196-2A00-4609-9DBF-0635399337C4}"/>
    <dgm:cxn modelId="{1245B1B4-D5CE-482D-ADCD-79F058D4BF2A}" type="presOf" srcId="{AFD2F6B0-2DE1-401C-9892-BE48FDA6FAEF}" destId="{DAA1E2A8-056A-4B5A-B7FC-FA903449B710}" srcOrd="0" destOrd="0" presId="urn:microsoft.com/office/officeart/2005/8/layout/hierarchy1"/>
    <dgm:cxn modelId="{2789E3CC-0103-4CAC-AE1B-B51A74F96916}" srcId="{47780539-E1A7-43F2-A9CB-EA6FB032F4D5}" destId="{47443721-BEF0-4612-A956-CC9D4B484EC9}" srcOrd="0" destOrd="0" parTransId="{AFD2F6B0-2DE1-401C-9892-BE48FDA6FAEF}" sibTransId="{9BB2633F-8286-48A2-B505-25D25CB8078B}"/>
    <dgm:cxn modelId="{B690EFDC-5612-4BC6-BFCD-397DFC0D02E7}" type="presOf" srcId="{6FEEB809-DEC6-4836-94FD-6239461D9189}" destId="{D595ECEC-7D4E-4492-8C58-A9F28999A206}" srcOrd="0" destOrd="0" presId="urn:microsoft.com/office/officeart/2005/8/layout/hierarchy1"/>
    <dgm:cxn modelId="{613E8BC1-9322-4F7A-BCAC-00F58F2650CA}" type="presOf" srcId="{47443721-BEF0-4612-A956-CC9D4B484EC9}" destId="{6FE4687C-D04D-469A-887D-FF127B3B6AF6}" srcOrd="0" destOrd="0" presId="urn:microsoft.com/office/officeart/2005/8/layout/hierarchy1"/>
    <dgm:cxn modelId="{8CB50B86-2158-4E7A-BC3D-404DAB00A212}" type="presOf" srcId="{47780539-E1A7-43F2-A9CB-EA6FB032F4D5}" destId="{5F0EFD5F-9704-4901-AF5F-E833DC8F05AB}" srcOrd="0" destOrd="0" presId="urn:microsoft.com/office/officeart/2005/8/layout/hierarchy1"/>
    <dgm:cxn modelId="{DBF504A8-A6E0-48BE-9DD3-ADAC14D1189E}" type="presOf" srcId="{597D9319-4ABF-4516-A477-5A7A15FA4124}" destId="{F5FB740C-6B2E-4666-85A6-B0E3EE6C0606}" srcOrd="0" destOrd="0" presId="urn:microsoft.com/office/officeart/2005/8/layout/hierarchy1"/>
    <dgm:cxn modelId="{DE04C484-7DF8-44A5-87F3-7CC50710A05A}" type="presOf" srcId="{34D82DB2-679B-4315-A7EB-1C6DD4057F41}" destId="{2FB91CB1-E533-437E-9246-4AC3A6790690}" srcOrd="0" destOrd="0" presId="urn:microsoft.com/office/officeart/2005/8/layout/hierarchy1"/>
    <dgm:cxn modelId="{C3748BEB-F488-46E0-8831-85E43D24CFFA}" type="presParOf" srcId="{F5FB740C-6B2E-4666-85A6-B0E3EE6C0606}" destId="{AE96ECBB-2987-4A2C-9042-19D728C6F889}" srcOrd="0" destOrd="0" presId="urn:microsoft.com/office/officeart/2005/8/layout/hierarchy1"/>
    <dgm:cxn modelId="{2408B8C2-2C67-4145-B5BA-36C65CB443E1}" type="presParOf" srcId="{AE96ECBB-2987-4A2C-9042-19D728C6F889}" destId="{3AD0BF1C-20DD-4ED5-A023-095CEFE17B73}" srcOrd="0" destOrd="0" presId="urn:microsoft.com/office/officeart/2005/8/layout/hierarchy1"/>
    <dgm:cxn modelId="{F7009C4F-126C-4D5E-95B6-7B81AFB2268A}" type="presParOf" srcId="{3AD0BF1C-20DD-4ED5-A023-095CEFE17B73}" destId="{D6346CA8-5821-448B-A1F0-1CB00C89B18C}" srcOrd="0" destOrd="0" presId="urn:microsoft.com/office/officeart/2005/8/layout/hierarchy1"/>
    <dgm:cxn modelId="{7F22E6B2-FDDF-4415-8011-4F8898F77A62}" type="presParOf" srcId="{3AD0BF1C-20DD-4ED5-A023-095CEFE17B73}" destId="{5F0EFD5F-9704-4901-AF5F-E833DC8F05AB}" srcOrd="1" destOrd="0" presId="urn:microsoft.com/office/officeart/2005/8/layout/hierarchy1"/>
    <dgm:cxn modelId="{6025ABC6-9C9F-4AC6-965A-C76E44072479}" type="presParOf" srcId="{AE96ECBB-2987-4A2C-9042-19D728C6F889}" destId="{3A01BD15-9DB7-4FA7-A0D7-1C58C5B7C99C}" srcOrd="1" destOrd="0" presId="urn:microsoft.com/office/officeart/2005/8/layout/hierarchy1"/>
    <dgm:cxn modelId="{6F485D9A-67FB-4F43-8296-A355E036DCEB}" type="presParOf" srcId="{3A01BD15-9DB7-4FA7-A0D7-1C58C5B7C99C}" destId="{DAA1E2A8-056A-4B5A-B7FC-FA903449B710}" srcOrd="0" destOrd="0" presId="urn:microsoft.com/office/officeart/2005/8/layout/hierarchy1"/>
    <dgm:cxn modelId="{3E4EC261-635F-425A-A070-7C7FEB6D26D1}" type="presParOf" srcId="{3A01BD15-9DB7-4FA7-A0D7-1C58C5B7C99C}" destId="{6CE4B111-13EF-4856-B2C0-A876B9BEFA2C}" srcOrd="1" destOrd="0" presId="urn:microsoft.com/office/officeart/2005/8/layout/hierarchy1"/>
    <dgm:cxn modelId="{FBA0EE17-5DD7-4E48-9036-0345A69C31BA}" type="presParOf" srcId="{6CE4B111-13EF-4856-B2C0-A876B9BEFA2C}" destId="{3DE3F108-3D1D-49FD-B586-A65C41BF24E1}" srcOrd="0" destOrd="0" presId="urn:microsoft.com/office/officeart/2005/8/layout/hierarchy1"/>
    <dgm:cxn modelId="{672CCC55-1F14-4DDF-BA31-A2444929CA9B}" type="presParOf" srcId="{3DE3F108-3D1D-49FD-B586-A65C41BF24E1}" destId="{70EE99F1-0F8C-4F02-B932-414571D9B075}" srcOrd="0" destOrd="0" presId="urn:microsoft.com/office/officeart/2005/8/layout/hierarchy1"/>
    <dgm:cxn modelId="{367A7608-8DFD-444F-940B-55A874D1CDBF}" type="presParOf" srcId="{3DE3F108-3D1D-49FD-B586-A65C41BF24E1}" destId="{6FE4687C-D04D-469A-887D-FF127B3B6AF6}" srcOrd="1" destOrd="0" presId="urn:microsoft.com/office/officeart/2005/8/layout/hierarchy1"/>
    <dgm:cxn modelId="{AFAD1553-4D57-4345-AFBC-D8605A6746EC}" type="presParOf" srcId="{6CE4B111-13EF-4856-B2C0-A876B9BEFA2C}" destId="{4A3F8CA9-522A-4C37-9566-3D191106578B}" srcOrd="1" destOrd="0" presId="urn:microsoft.com/office/officeart/2005/8/layout/hierarchy1"/>
    <dgm:cxn modelId="{20760AD1-7D80-42DA-9979-C9ADF8F454E8}" type="presParOf" srcId="{3A01BD15-9DB7-4FA7-A0D7-1C58C5B7C99C}" destId="{D595ECEC-7D4E-4492-8C58-A9F28999A206}" srcOrd="2" destOrd="0" presId="urn:microsoft.com/office/officeart/2005/8/layout/hierarchy1"/>
    <dgm:cxn modelId="{A4106106-9BBD-430F-8300-1E3CEA923946}" type="presParOf" srcId="{3A01BD15-9DB7-4FA7-A0D7-1C58C5B7C99C}" destId="{78FFAEF4-9933-45EE-A6FF-BB1D520CF06F}" srcOrd="3" destOrd="0" presId="urn:microsoft.com/office/officeart/2005/8/layout/hierarchy1"/>
    <dgm:cxn modelId="{F60040A7-EB33-41E3-8A59-95D1DD6B6EB5}" type="presParOf" srcId="{78FFAEF4-9933-45EE-A6FF-BB1D520CF06F}" destId="{6097AD3B-8FE2-4703-AEF3-588906F6BEF1}" srcOrd="0" destOrd="0" presId="urn:microsoft.com/office/officeart/2005/8/layout/hierarchy1"/>
    <dgm:cxn modelId="{52AFCE1C-DF45-4220-8DD5-C639232FD61B}" type="presParOf" srcId="{6097AD3B-8FE2-4703-AEF3-588906F6BEF1}" destId="{28A7850F-52A3-4B08-A0A8-61574E10EF39}" srcOrd="0" destOrd="0" presId="urn:microsoft.com/office/officeart/2005/8/layout/hierarchy1"/>
    <dgm:cxn modelId="{47EB8D9E-CB09-4380-A021-081378657E80}" type="presParOf" srcId="{6097AD3B-8FE2-4703-AEF3-588906F6BEF1}" destId="{2FB91CB1-E533-437E-9246-4AC3A6790690}" srcOrd="1" destOrd="0" presId="urn:microsoft.com/office/officeart/2005/8/layout/hierarchy1"/>
    <dgm:cxn modelId="{E5A0C300-7AE9-44B6-883D-A8FE079935A2}" type="presParOf" srcId="{78FFAEF4-9933-45EE-A6FF-BB1D520CF06F}" destId="{56C74DFA-B4D9-4446-A40B-FB1AEF337A7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A652-A0AA-4B04-BA66-70ADC12241CC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8018-4C47-48B7-A981-91125F919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A652-A0AA-4B04-BA66-70ADC12241CC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8018-4C47-48B7-A981-91125F919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A652-A0AA-4B04-BA66-70ADC12241CC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8018-4C47-48B7-A981-91125F919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A652-A0AA-4B04-BA66-70ADC12241CC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8018-4C47-48B7-A981-91125F919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A652-A0AA-4B04-BA66-70ADC12241CC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8018-4C47-48B7-A981-91125F919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A652-A0AA-4B04-BA66-70ADC12241CC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8018-4C47-48B7-A981-91125F919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A652-A0AA-4B04-BA66-70ADC12241CC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8018-4C47-48B7-A981-91125F919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A652-A0AA-4B04-BA66-70ADC12241CC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8018-4C47-48B7-A981-91125F919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A652-A0AA-4B04-BA66-70ADC12241CC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8018-4C47-48B7-A981-91125F919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A652-A0AA-4B04-BA66-70ADC12241CC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8018-4C47-48B7-A981-91125F919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A652-A0AA-4B04-BA66-70ADC12241CC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8018-4C47-48B7-A981-91125F919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2A652-A0AA-4B04-BA66-70ADC12241CC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C8018-4C47-48B7-A981-91125F919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bg/url?sa=i&amp;rct=j&amp;q=&amp;esrc=s&amp;source=images&amp;cd=&amp;cad=rja&amp;uact=8&amp;ved=0CAcQjRxqFQoTCPar9q3_q8gCFUm0GgodQr0HHw&amp;url=https://en.wikipedia.org/wiki/Horsepower&amp;bvm=bv.104317490,d.bGQ&amp;psig=AFQjCNHVVODC9f59mat5VoNpIOT_MAcsyw&amp;ust=1444157056060676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bg/url?sa=i&amp;rct=j&amp;q=&amp;esrc=s&amp;source=images&amp;cd=&amp;cad=rja&amp;uact=8&amp;ved=0CAcQjRxqFQoTCJjh8OqDrMgCFUGHGgod2AsL3g&amp;url=http://www.stelajizamagazini.com/index.php?m=320&amp;lang=1&amp;stelajimagazini=16135754&amp;pn=%D0%9F%D1%80%D0%B5%D0%BD%D0%B0%D1%81%D1%8F%D0%BD%D0%B5%20%D0%BD%D0%B0%20%D1%82%D0%BE%D0%B2%D0%B0%D1%80%D0%B8%20%D1%81%20%D1%85%D0%B0%D0%BC%D0%B0%D0%BB%D0%B8&amp;bvm=bv.104317490,d.cWw&amp;psig=AFQjCNFhSTTgg6BOX3NzFDEIVGLrNSEWTQ&amp;ust=1444158255069709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bg/url?sa=i&amp;rct=j&amp;q=&amp;esrc=s&amp;source=images&amp;cd=&amp;cad=rja&amp;uact=8&amp;ved=0CAcQjRxqFQoTCM3XiLODrMgCFck9GgodnoUEvA&amp;url=http://photo-forum.net/forum/read.php?f=1&amp;t=1511009&amp;i=1511009&amp;offset=all&amp;bvm=bv.104317490,d.cWw&amp;psig=AFQjCNFhSTTgg6BOX3NzFDEIVGLrNSEWTQ&amp;ust=1444158255069709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google.bg/url?sa=i&amp;rct=j&amp;q=&amp;esrc=s&amp;source=images&amp;cd=&amp;cad=rja&amp;uact=8&amp;ved=0CAcQjRxqFQoTCOqO-O7-q8gCFQa4Ggodr1IIoA&amp;url=http://pixshark.com/horsepower-james-watt.htm&amp;bvm=bv.104317490,d.bGQ&amp;psig=AFQjCNHVVODC9f59mat5VoNpIOT_MAcsyw&amp;ust=1444157056060676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Биоенергетика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upload.wikimedia.org/wikipedia/commons/thumb/c/c5/Horsepower_plain.svg/2000px-Horsepower_plain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24744"/>
            <a:ext cx="6991350" cy="4038601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115616" y="1700808"/>
            <a:ext cx="244827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5" y="2852936"/>
            <a:ext cx="8892481" cy="166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Конска сила </a:t>
            </a:r>
            <a:endParaRPr lang="bg-BG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6099" y="1705530"/>
            <a:ext cx="4236141" cy="3379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536" y="476672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dirty="0" smtClean="0"/>
              <a:t>Работата е мярка за количеството енергия, която се пренася от една система в друга.</a:t>
            </a:r>
            <a:endParaRPr lang="bg-BG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/>
          <a:lstStyle/>
          <a:p>
            <a:r>
              <a:rPr lang="bg-BG" dirty="0" smtClean="0"/>
              <a:t>Определение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2786059"/>
            <a:ext cx="8229600" cy="2357454"/>
          </a:xfrm>
        </p:spPr>
        <p:txBody>
          <a:bodyPr/>
          <a:lstStyle/>
          <a:p>
            <a:pPr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Биоенергетиката</a:t>
            </a:r>
            <a:r>
              <a:rPr lang="ru-RU" dirty="0" smtClean="0"/>
              <a:t>, или биохимичната термодинамика, е тази част от биохимията, която </a:t>
            </a:r>
            <a:r>
              <a:rPr lang="ru-RU" dirty="0" smtClean="0">
                <a:solidFill>
                  <a:srgbClr val="FF0000"/>
                </a:solidFill>
              </a:rPr>
              <a:t>изучава енергетичните промени</a:t>
            </a:r>
            <a:r>
              <a:rPr lang="ru-RU" dirty="0" smtClean="0"/>
              <a:t>, придружаващи биохимичните реакции.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Закони на термодинамиката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Живите организми се подчиняват на общите закони на </a:t>
            </a:r>
            <a:r>
              <a:rPr lang="ru-RU" dirty="0" smtClean="0"/>
              <a:t>термодинамиката.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Първият </a:t>
            </a:r>
            <a:r>
              <a:rPr lang="ru-RU" dirty="0"/>
              <a:t>общ </a:t>
            </a:r>
            <a:r>
              <a:rPr lang="ru-RU" dirty="0">
                <a:solidFill>
                  <a:srgbClr val="FF0000"/>
                </a:solidFill>
              </a:rPr>
              <a:t>закон за запазване на енергията</a:t>
            </a:r>
            <a:r>
              <a:rPr lang="ru-RU" dirty="0"/>
              <a:t> гласи, че при всяка физична или химична промяна общата енергия на системата и обкръжаващата я среда остава </a:t>
            </a:r>
            <a:r>
              <a:rPr lang="ru-RU" dirty="0" smtClean="0"/>
              <a:t>постоянна.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Вторият </a:t>
            </a:r>
            <a:r>
              <a:rPr lang="ru-RU" dirty="0"/>
              <a:t>общ </a:t>
            </a:r>
            <a:r>
              <a:rPr lang="ru-RU" dirty="0">
                <a:solidFill>
                  <a:srgbClr val="FF0000"/>
                </a:solidFill>
              </a:rPr>
              <a:t>закон </a:t>
            </a:r>
            <a:r>
              <a:rPr lang="ru-RU" dirty="0" smtClean="0">
                <a:solidFill>
                  <a:srgbClr val="FF0000"/>
                </a:solidFill>
              </a:rPr>
              <a:t>за ентропията </a:t>
            </a:r>
            <a:r>
              <a:rPr lang="ru-RU" dirty="0" smtClean="0"/>
              <a:t>(</a:t>
            </a:r>
            <a:r>
              <a:rPr lang="sr-Cyrl-BA" dirty="0" smtClean="0"/>
              <a:t>безпорядъка, хаоса) </a:t>
            </a:r>
            <a:r>
              <a:rPr lang="ru-RU" dirty="0" smtClean="0"/>
              <a:t>гласи</a:t>
            </a:r>
            <a:r>
              <a:rPr lang="ru-RU" dirty="0"/>
              <a:t>, че Вселената се стреми към безпорядък.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88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Следствия от законите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Химичните реакции протичат спонатанно само в </a:t>
            </a:r>
            <a:r>
              <a:rPr lang="bg-BG" dirty="0" smtClean="0">
                <a:solidFill>
                  <a:srgbClr val="FF0000"/>
                </a:solidFill>
              </a:rPr>
              <a:t>посока на намаление на енергията </a:t>
            </a:r>
            <a:r>
              <a:rPr lang="bg-BG" dirty="0" smtClean="0"/>
              <a:t>на молекулите: енергетичното съдържание на получените продукти е по-ниско отколкото това на изходните вещества. Разликата в изходното и крайното енергетично съдържание се отделя като енергия, насочена към околната среда.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34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Следствия от законите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Химичните реакции протичат спонатанно само в </a:t>
            </a:r>
            <a:r>
              <a:rPr lang="bg-BG" dirty="0" smtClean="0">
                <a:solidFill>
                  <a:srgbClr val="FF0000"/>
                </a:solidFill>
              </a:rPr>
              <a:t>посока на увеличаване на безпорядъка</a:t>
            </a:r>
            <a:r>
              <a:rPr lang="bg-BG" dirty="0" smtClean="0"/>
              <a:t> на дадена система (т.е. </a:t>
            </a:r>
            <a:r>
              <a:rPr lang="bg-BG" dirty="0"/>
              <a:t>в</a:t>
            </a:r>
            <a:r>
              <a:rPr lang="bg-BG" dirty="0" smtClean="0"/>
              <a:t> посока на намаляване на сложността на молекулите: от по-сложни към по-прости молекули)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84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27584" y="503100"/>
            <a:ext cx="7986438" cy="837668"/>
            <a:chOff x="827584" y="503100"/>
            <a:chExt cx="7986438" cy="837668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503100"/>
              <a:ext cx="4848225" cy="819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771521" y="547724"/>
              <a:ext cx="22508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2800" b="1" dirty="0" smtClean="0"/>
                <a:t>+ енергия</a:t>
              </a:r>
              <a:endParaRPr lang="en-US" sz="28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33702" y="971436"/>
              <a:ext cx="2880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/>
                  <a:cs typeface="Arial"/>
                </a:rPr>
                <a:t>∆Gº = - 2803 kJ/</a:t>
              </a:r>
              <a:r>
                <a:rPr lang="en-US" b="1" dirty="0" err="1" smtClean="0">
                  <a:latin typeface="Arial"/>
                  <a:cs typeface="Arial"/>
                </a:rPr>
                <a:t>mol</a:t>
              </a:r>
              <a:endParaRPr lang="en-US" b="1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5496" y="1556792"/>
            <a:ext cx="8984330" cy="5064734"/>
            <a:chOff x="35496" y="1700808"/>
            <a:chExt cx="8984330" cy="506473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3068960"/>
              <a:ext cx="3695700" cy="270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 descr="http://d3mlntcv38ck9k.cloudfront.net/content/konspekt_image/53860/4cd559a0_faff_0130_fcb2_22000a1c9e18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5260" y="2475046"/>
              <a:ext cx="876697" cy="65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Group 14"/>
            <p:cNvGrpSpPr/>
            <p:nvPr/>
          </p:nvGrpSpPr>
          <p:grpSpPr>
            <a:xfrm>
              <a:off x="7668344" y="1700808"/>
              <a:ext cx="1008112" cy="4640645"/>
              <a:chOff x="7668344" y="1956707"/>
              <a:chExt cx="1008112" cy="4640645"/>
            </a:xfrm>
          </p:grpSpPr>
          <p:pic>
            <p:nvPicPr>
              <p:cNvPr id="32" name="Picture 7" descr="http://ressources.univ-lemans.fr/AccesLibre/UM/Pedago/chimie/06/deug/CHIM103B/images/h2o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04673" y="5701123"/>
                <a:ext cx="971783" cy="8962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7" descr="http://ressources.univ-lemans.fr/AccesLibre/UM/Pedago/chimie/06/deug/CHIM103B/images/h2o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04673" y="4948910"/>
                <a:ext cx="971783" cy="8962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7" descr="http://ressources.univ-lemans.fr/AccesLibre/UM/Pedago/chimie/06/deug/CHIM103B/images/h2o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04673" y="4205632"/>
                <a:ext cx="971783" cy="8962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7" descr="http://ressources.univ-lemans.fr/AccesLibre/UM/Pedago/chimie/06/deug/CHIM103B/images/h2o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68344" y="3429000"/>
                <a:ext cx="971783" cy="8962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7" descr="http://ressources.univ-lemans.fr/AccesLibre/UM/Pedago/chimie/06/deug/CHIM103B/images/h2o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68344" y="2676787"/>
                <a:ext cx="971783" cy="8962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1" name="Picture 7" descr="http://ressources.univ-lemans.fr/AccesLibre/UM/Pedago/chimie/06/deug/CHIM103B/images/h2o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68344" y="1956707"/>
                <a:ext cx="971783" cy="8962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2068030"/>
              <a:ext cx="1138356" cy="697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>
            <a:xfrm>
              <a:off x="5220072" y="4221088"/>
              <a:ext cx="57606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Plus 6"/>
            <p:cNvSpPr/>
            <p:nvPr/>
          </p:nvSpPr>
          <p:spPr>
            <a:xfrm>
              <a:off x="3563888" y="4077072"/>
              <a:ext cx="432048" cy="36004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lus 13"/>
            <p:cNvSpPr/>
            <p:nvPr/>
          </p:nvSpPr>
          <p:spPr>
            <a:xfrm>
              <a:off x="7236296" y="4149080"/>
              <a:ext cx="432048" cy="36004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2731704"/>
              <a:ext cx="1138356" cy="697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3451784"/>
              <a:ext cx="1138356" cy="697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4149080"/>
              <a:ext cx="1138356" cy="697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4797152"/>
              <a:ext cx="1138356" cy="697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5468008"/>
              <a:ext cx="1138356" cy="697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5" descr="http://d3mlntcv38ck9k.cloudfront.net/content/konspekt_image/53860/4cd559a0_faff_0130_fcb2_22000a1c9e18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5260" y="3066712"/>
              <a:ext cx="876697" cy="65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5" descr="http://d3mlntcv38ck9k.cloudfront.net/content/konspekt_image/53860/4cd559a0_faff_0130_fcb2_22000a1c9e18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5260" y="3642776"/>
              <a:ext cx="876697" cy="65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5" descr="http://d3mlntcv38ck9k.cloudfront.net/content/konspekt_image/53860/4cd559a0_faff_0130_fcb2_22000a1c9e18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5260" y="5370968"/>
              <a:ext cx="876697" cy="65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5" descr="http://d3mlntcv38ck9k.cloudfront.net/content/konspekt_image/53860/4cd559a0_faff_0130_fcb2_22000a1c9e18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5260" y="4218840"/>
              <a:ext cx="876697" cy="65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5" descr="http://d3mlntcv38ck9k.cloudfront.net/content/konspekt_image/53860/4cd559a0_faff_0130_fcb2_22000a1c9e18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5260" y="4794904"/>
              <a:ext cx="876697" cy="65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ight Brace 16"/>
            <p:cNvSpPr/>
            <p:nvPr/>
          </p:nvSpPr>
          <p:spPr>
            <a:xfrm rot="5400000">
              <a:off x="3294311" y="4634682"/>
              <a:ext cx="217021" cy="3278269"/>
            </a:xfrm>
            <a:prstGeom prst="rightBrace">
              <a:avLst>
                <a:gd name="adj1" fmla="val 8333"/>
                <a:gd name="adj2" fmla="val 4463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0" name="Right Brace 39"/>
            <p:cNvSpPr/>
            <p:nvPr/>
          </p:nvSpPr>
          <p:spPr>
            <a:xfrm rot="5400000">
              <a:off x="7272181" y="4851703"/>
              <a:ext cx="217021" cy="3278269"/>
            </a:xfrm>
            <a:prstGeom prst="rightBrace">
              <a:avLst>
                <a:gd name="adj1" fmla="val 8333"/>
                <a:gd name="adj2" fmla="val 4463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23984" y="6396210"/>
              <a:ext cx="2520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 </a:t>
              </a:r>
              <a:r>
                <a:rPr lang="bg-BG" dirty="0" smtClean="0"/>
                <a:t>молекули</a:t>
              </a:r>
              <a:endParaRPr 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912585" y="6381328"/>
            <a:ext cx="241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12 молекули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74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Обобщение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Химичните реакции протичат спонтанно само в тази посока, в която намаляват енергетичното съдържание и степента на сложност (на порядъка) на реагиращите молекули; продуктите на реакцията са енергетично по-бедни, по-просто устроени или повече на брой от изходните вещества.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62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Гибсова енергия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1995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термодинамиката енергията на Гибс </a:t>
            </a:r>
            <a:r>
              <a:rPr lang="ru-RU" b="1" dirty="0" smtClean="0"/>
              <a:t>G</a:t>
            </a:r>
            <a:r>
              <a:rPr lang="ru-RU" dirty="0" smtClean="0"/>
              <a:t> отбелязва способността на даден процес да протича спонтанно. </a:t>
            </a:r>
          </a:p>
          <a:p>
            <a:r>
              <a:rPr lang="ru-RU" dirty="0" smtClean="0"/>
              <a:t>Тя е наречена така в чест на американския учен Джошуа Гибс. </a:t>
            </a:r>
          </a:p>
          <a:p>
            <a:r>
              <a:rPr lang="ru-RU" dirty="0" smtClean="0"/>
              <a:t>Енергията на Гибс може да се представи като функция на температурата, налягането и количеството вещество. Всички тези величини са лесноизмерими и достъпни.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214290"/>
            <a:ext cx="1166810" cy="158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/>
          <a:lstStyle/>
          <a:p>
            <a:r>
              <a:rPr lang="bg-BG" dirty="0" smtClean="0"/>
              <a:t>Определение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2786059"/>
            <a:ext cx="8229600" cy="2357454"/>
          </a:xfrm>
        </p:spPr>
        <p:txBody>
          <a:bodyPr/>
          <a:lstStyle/>
          <a:p>
            <a:pPr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Биоенергетиката</a:t>
            </a:r>
            <a:r>
              <a:rPr lang="ru-RU" dirty="0" smtClean="0"/>
              <a:t>, или биохимичната термодинамика, е тази част от биохимията, която </a:t>
            </a:r>
            <a:r>
              <a:rPr lang="ru-RU" dirty="0" smtClean="0">
                <a:solidFill>
                  <a:srgbClr val="FF0000"/>
                </a:solidFill>
              </a:rPr>
              <a:t>изучава енергетичните промени</a:t>
            </a:r>
            <a:r>
              <a:rPr lang="ru-RU" dirty="0" smtClean="0"/>
              <a:t>, придружаващи биохимичните реакции.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Гибсова енергия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Ако при дадена химична реакция енергията на Гибс намалява, т.е.</a:t>
            </a:r>
            <a:r>
              <a:rPr lang="en-US" dirty="0" smtClean="0"/>
              <a:t> </a:t>
            </a:r>
            <a:r>
              <a:rPr lang="el-GR" dirty="0" smtClean="0">
                <a:latin typeface="Calibri"/>
              </a:rPr>
              <a:t>Δ</a:t>
            </a:r>
            <a:r>
              <a:rPr lang="bg-BG" dirty="0" smtClean="0">
                <a:latin typeface="Calibri"/>
              </a:rPr>
              <a:t> </a:t>
            </a:r>
            <a:r>
              <a:rPr lang="en-US" dirty="0" smtClean="0">
                <a:latin typeface="Calibri"/>
              </a:rPr>
              <a:t>G&lt;0</a:t>
            </a:r>
            <a:r>
              <a:rPr lang="ru-RU" dirty="0" smtClean="0"/>
              <a:t> , то реакцията протича спонтанно. </a:t>
            </a:r>
            <a:endParaRPr lang="en-US" dirty="0" smtClean="0"/>
          </a:p>
          <a:p>
            <a:r>
              <a:rPr lang="ru-RU" dirty="0" smtClean="0"/>
              <a:t>Ако </a:t>
            </a:r>
            <a:r>
              <a:rPr lang="el-GR" dirty="0" smtClean="0"/>
              <a:t>Δ</a:t>
            </a:r>
            <a:r>
              <a:rPr lang="bg-BG" dirty="0" smtClean="0"/>
              <a:t> </a:t>
            </a:r>
            <a:r>
              <a:rPr lang="en-US" dirty="0" smtClean="0"/>
              <a:t>G&gt;0</a:t>
            </a:r>
            <a:r>
              <a:rPr lang="ru-RU" dirty="0" smtClean="0"/>
              <a:t> , тогава реакцията протича само ако външни сили повлияят на системата. </a:t>
            </a:r>
            <a:endParaRPr lang="en-US" dirty="0" smtClean="0"/>
          </a:p>
          <a:p>
            <a:r>
              <a:rPr lang="ru-RU" dirty="0" smtClean="0"/>
              <a:t>Ако </a:t>
            </a:r>
            <a:r>
              <a:rPr lang="el-GR" dirty="0" smtClean="0"/>
              <a:t>Δ</a:t>
            </a:r>
            <a:r>
              <a:rPr lang="bg-BG" dirty="0" smtClean="0"/>
              <a:t> </a:t>
            </a:r>
            <a:r>
              <a:rPr lang="en-US" dirty="0" smtClean="0"/>
              <a:t>G=0</a:t>
            </a:r>
            <a:r>
              <a:rPr lang="ru-RU" dirty="0" smtClean="0"/>
              <a:t> , то системата е в динамично равновесие - скоростите на правата и обратната реакция са равни. В състояние на равновесие енергията на Гибс на системата е минимална.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Екзергонични реакции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g-BG" dirty="0" smtClean="0"/>
              <a:t>Тези реакции, при които </a:t>
            </a:r>
            <a:r>
              <a:rPr lang="bg-BG" dirty="0" smtClean="0">
                <a:latin typeface="Arial"/>
                <a:cs typeface="Arial"/>
              </a:rPr>
              <a:t>∆</a:t>
            </a:r>
            <a:r>
              <a:rPr lang="en-US" dirty="0" smtClean="0">
                <a:latin typeface="Arial"/>
                <a:cs typeface="Arial"/>
              </a:rPr>
              <a:t>Gº </a:t>
            </a:r>
            <a:r>
              <a:rPr lang="bg-BG" dirty="0"/>
              <a:t>има </a:t>
            </a:r>
            <a:r>
              <a:rPr lang="bg-BG" dirty="0" smtClean="0"/>
              <a:t>отрицателна стойност (</a:t>
            </a:r>
            <a:r>
              <a:rPr lang="bg-BG" dirty="0">
                <a:latin typeface="Arial"/>
                <a:cs typeface="Arial"/>
              </a:rPr>
              <a:t>∆</a:t>
            </a:r>
            <a:r>
              <a:rPr lang="en-US" dirty="0">
                <a:latin typeface="Arial"/>
                <a:cs typeface="Arial"/>
              </a:rPr>
              <a:t>Gº </a:t>
            </a:r>
            <a:r>
              <a:rPr lang="bg-BG" dirty="0" smtClean="0">
                <a:latin typeface="Arial"/>
                <a:cs typeface="Arial"/>
              </a:rPr>
              <a:t>&lt; 0) </a:t>
            </a:r>
            <a:r>
              <a:rPr lang="bg-BG" dirty="0"/>
              <a:t>се наричат </a:t>
            </a:r>
            <a:r>
              <a:rPr lang="bg-BG" b="1" dirty="0" smtClean="0"/>
              <a:t>екзергонични. </a:t>
            </a:r>
            <a:endParaRPr lang="bg-BG" dirty="0" smtClean="0"/>
          </a:p>
          <a:p>
            <a:pPr marL="514350" indent="-514350">
              <a:buFont typeface="+mj-lt"/>
              <a:buAutoNum type="arabicPeriod"/>
            </a:pPr>
            <a:r>
              <a:rPr lang="bg-BG" dirty="0"/>
              <a:t>При </a:t>
            </a:r>
            <a:r>
              <a:rPr lang="bg-BG" dirty="0" smtClean="0"/>
              <a:t>тях реакционните продукти имат по-ниско енергетично съдържание, отколкото изходните вещества.</a:t>
            </a:r>
          </a:p>
          <a:p>
            <a:pPr marL="514350" indent="-514350">
              <a:buFont typeface="+mj-lt"/>
              <a:buAutoNum type="arabicPeriod"/>
            </a:pPr>
            <a:r>
              <a:rPr lang="bg-BG" dirty="0" smtClean="0"/>
              <a:t>Те протичат спонтанно и обратната реакция е невъзможна, защото изисква внос на енергия отвън.</a:t>
            </a:r>
          </a:p>
          <a:p>
            <a:pPr marL="514350" indent="-514350">
              <a:buFont typeface="+mj-lt"/>
              <a:buAutoNum type="arabicPeriod"/>
            </a:pPr>
            <a:r>
              <a:rPr lang="bg-BG" dirty="0" smtClean="0"/>
              <a:t>Те протичат толкова по-пълно, колкото е по голямо намалението на </a:t>
            </a:r>
            <a:r>
              <a:rPr lang="bg-BG" dirty="0">
                <a:latin typeface="Arial"/>
                <a:cs typeface="Arial"/>
              </a:rPr>
              <a:t>∆</a:t>
            </a:r>
            <a:r>
              <a:rPr lang="en-US" dirty="0" smtClean="0">
                <a:latin typeface="Arial"/>
                <a:cs typeface="Arial"/>
              </a:rPr>
              <a:t>Gº</a:t>
            </a:r>
            <a:r>
              <a:rPr lang="bg-BG" dirty="0" smtClean="0">
                <a:latin typeface="Arial"/>
                <a:cs typeface="Arial"/>
              </a:rPr>
              <a:t>.</a:t>
            </a:r>
            <a:r>
              <a:rPr lang="en-US" dirty="0" smtClean="0">
                <a:latin typeface="Arial"/>
                <a:cs typeface="Arial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04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Ендергонични реакции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bg-BG" dirty="0" smtClean="0"/>
              <a:t>Тези реакции, при които </a:t>
            </a:r>
            <a:r>
              <a:rPr lang="bg-BG" dirty="0" smtClean="0">
                <a:latin typeface="Arial"/>
                <a:cs typeface="Arial"/>
              </a:rPr>
              <a:t>∆</a:t>
            </a:r>
            <a:r>
              <a:rPr lang="en-US" dirty="0" smtClean="0">
                <a:latin typeface="Arial"/>
                <a:cs typeface="Arial"/>
              </a:rPr>
              <a:t>Gº </a:t>
            </a:r>
            <a:r>
              <a:rPr lang="bg-BG" dirty="0"/>
              <a:t>има </a:t>
            </a:r>
            <a:r>
              <a:rPr lang="bg-BG" dirty="0" smtClean="0"/>
              <a:t>положителна стойност (</a:t>
            </a:r>
            <a:r>
              <a:rPr lang="bg-BG" dirty="0">
                <a:latin typeface="Arial"/>
                <a:cs typeface="Arial"/>
              </a:rPr>
              <a:t>∆</a:t>
            </a:r>
            <a:r>
              <a:rPr lang="en-US" dirty="0">
                <a:latin typeface="Arial"/>
                <a:cs typeface="Arial"/>
              </a:rPr>
              <a:t>Gº </a:t>
            </a:r>
            <a:r>
              <a:rPr lang="bg-BG" dirty="0" smtClean="0">
                <a:latin typeface="Arial"/>
                <a:cs typeface="Arial"/>
              </a:rPr>
              <a:t>&gt; 0) </a:t>
            </a:r>
            <a:r>
              <a:rPr lang="bg-BG" dirty="0"/>
              <a:t>се наричат </a:t>
            </a:r>
            <a:r>
              <a:rPr lang="bg-BG" b="1" dirty="0" smtClean="0"/>
              <a:t>ендергонични. </a:t>
            </a:r>
            <a:endParaRPr lang="bg-BG" dirty="0" smtClean="0"/>
          </a:p>
          <a:p>
            <a:pPr marL="514350" indent="-514350">
              <a:buFont typeface="+mj-lt"/>
              <a:buAutoNum type="arabicPeriod"/>
            </a:pPr>
            <a:r>
              <a:rPr lang="bg-BG" dirty="0"/>
              <a:t>При </a:t>
            </a:r>
            <a:r>
              <a:rPr lang="bg-BG" dirty="0" smtClean="0"/>
              <a:t>тях реакционните продукти имат по-голямо енергетично съдържание, отколкото изходните вещества.</a:t>
            </a:r>
          </a:p>
          <a:p>
            <a:pPr marL="514350" indent="-514350">
              <a:buFont typeface="+mj-lt"/>
              <a:buAutoNum type="arabicPeriod"/>
            </a:pPr>
            <a:r>
              <a:rPr lang="bg-BG" dirty="0" smtClean="0"/>
              <a:t>Те не могат да протичат спонтанно и изискват внос на енергия отвън.</a:t>
            </a:r>
          </a:p>
          <a:p>
            <a:pPr marL="514350" indent="-514350">
              <a:buFont typeface="+mj-lt"/>
              <a:buAutoNum type="arabicPeriod"/>
            </a:pPr>
            <a:r>
              <a:rPr lang="bg-BG" dirty="0" smtClean="0"/>
              <a:t>При тях изходните вещества са много повече от крайните продукти; </a:t>
            </a:r>
            <a:r>
              <a:rPr lang="bg-BG" dirty="0"/>
              <a:t>изходните вещества не </a:t>
            </a:r>
            <a:r>
              <a:rPr lang="bg-BG" dirty="0" smtClean="0"/>
              <a:t>реагират по между си ако не се внесе енергия отвън</a:t>
            </a:r>
            <a:r>
              <a:rPr lang="bg-BG" dirty="0" smtClean="0">
                <a:latin typeface="Arial"/>
                <a:cs typeface="Arial"/>
              </a:rPr>
              <a:t>.</a:t>
            </a:r>
            <a:r>
              <a:rPr lang="en-US" dirty="0" smtClean="0">
                <a:latin typeface="Arial"/>
                <a:cs typeface="Arial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26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Спрегнати реакции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1411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В живите организми едновременното или последователно протичане на ендергонична и екзергонична реакция с общ метаболит осигурява протичането на ендергоничната реакция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Например </a:t>
            </a:r>
            <a:r>
              <a:rPr lang="ru-RU" dirty="0"/>
              <a:t>в </a:t>
            </a:r>
            <a:r>
              <a:rPr lang="ru-RU" dirty="0" smtClean="0"/>
              <a:t>реакцията:</a:t>
            </a:r>
            <a:endParaRPr lang="ru-RU" dirty="0"/>
          </a:p>
          <a:p>
            <a:pPr marL="0" indent="0" algn="ctr">
              <a:buNone/>
            </a:pPr>
            <a:r>
              <a:rPr lang="ru-RU" sz="3100" b="1" dirty="0"/>
              <a:t>глюкоза + Ф </a:t>
            </a:r>
            <a:r>
              <a:rPr lang="ru-RU" sz="3100" b="1" dirty="0" smtClean="0"/>
              <a:t>&lt;=&gt; </a:t>
            </a:r>
            <a:r>
              <a:rPr lang="ru-RU" sz="3100" b="1" dirty="0"/>
              <a:t>глюкозо-6-фосфат + H</a:t>
            </a:r>
            <a:r>
              <a:rPr lang="ru-RU" sz="3100" b="1" baseline="-25000" dirty="0"/>
              <a:t>2</a:t>
            </a:r>
            <a:r>
              <a:rPr lang="ru-RU" sz="3100" b="1" dirty="0"/>
              <a:t>O   </a:t>
            </a:r>
            <a:endParaRPr lang="ru-RU" sz="3100" b="1" dirty="0" smtClean="0"/>
          </a:p>
          <a:p>
            <a:pPr marL="0" indent="0" algn="ctr">
              <a:buNone/>
            </a:pPr>
            <a:r>
              <a:rPr lang="ru-RU" sz="3100" b="1" dirty="0" smtClean="0">
                <a:latin typeface="Arial"/>
                <a:cs typeface="Arial"/>
              </a:rPr>
              <a:t>∆</a:t>
            </a:r>
            <a:r>
              <a:rPr lang="ru-RU" sz="3100" b="1" dirty="0" smtClean="0"/>
              <a:t>G</a:t>
            </a:r>
            <a:r>
              <a:rPr lang="ru-RU" sz="3100" b="1" baseline="-25000" dirty="0" smtClean="0"/>
              <a:t>1</a:t>
            </a:r>
            <a:r>
              <a:rPr lang="ru-RU" sz="3100" b="1" baseline="30000" dirty="0" smtClean="0"/>
              <a:t>o</a:t>
            </a:r>
            <a:r>
              <a:rPr lang="ru-RU" sz="3100" b="1" dirty="0" smtClean="0"/>
              <a:t> </a:t>
            </a:r>
            <a:r>
              <a:rPr lang="ru-RU" sz="3100" b="1" dirty="0"/>
              <a:t>= + 13.8 kJ/mol</a:t>
            </a:r>
          </a:p>
          <a:p>
            <a:pPr marL="0" indent="0">
              <a:buNone/>
            </a:pPr>
            <a:r>
              <a:rPr lang="ru-RU" dirty="0"/>
              <a:t>Тази реакция е ендергонична и не може да протече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Ако </a:t>
            </a:r>
            <a:r>
              <a:rPr lang="ru-RU" dirty="0"/>
              <a:t>едновременно с нея се извърши екзергоничната </a:t>
            </a:r>
            <a:r>
              <a:rPr lang="ru-RU" dirty="0" smtClean="0"/>
              <a:t>реакциия:</a:t>
            </a:r>
            <a:endParaRPr lang="ru-RU" dirty="0"/>
          </a:p>
          <a:p>
            <a:pPr marL="0" indent="0" algn="ctr">
              <a:buNone/>
            </a:pPr>
            <a:r>
              <a:rPr lang="ru-RU" b="1" dirty="0" smtClean="0"/>
              <a:t>АТФ + H</a:t>
            </a:r>
            <a:r>
              <a:rPr lang="ru-RU" b="1" baseline="-25000" dirty="0" smtClean="0"/>
              <a:t>2</a:t>
            </a:r>
            <a:r>
              <a:rPr lang="ru-RU" b="1" dirty="0" smtClean="0"/>
              <a:t>O &lt;=&gt; АДФ + Ф       </a:t>
            </a:r>
            <a:r>
              <a:rPr lang="ru-RU" b="1" dirty="0">
                <a:latin typeface="Arial"/>
                <a:cs typeface="Arial"/>
              </a:rPr>
              <a:t> </a:t>
            </a:r>
            <a:endParaRPr lang="ru-RU" b="1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Arial"/>
                <a:cs typeface="Arial"/>
              </a:rPr>
              <a:t>∆</a:t>
            </a:r>
            <a:r>
              <a:rPr lang="ru-RU" b="1" dirty="0" smtClean="0"/>
              <a:t>G</a:t>
            </a:r>
            <a:r>
              <a:rPr lang="ru-RU" b="1" baseline="-25000" dirty="0" smtClean="0"/>
              <a:t>2</a:t>
            </a:r>
            <a:r>
              <a:rPr lang="ru-RU" b="1" baseline="30000" dirty="0" smtClean="0"/>
              <a:t>o</a:t>
            </a:r>
            <a:r>
              <a:rPr lang="ru-RU" b="1" dirty="0" smtClean="0"/>
              <a:t>= - 30.5 kJ/mol</a:t>
            </a:r>
          </a:p>
          <a:p>
            <a:pPr marL="0" indent="0">
              <a:buNone/>
            </a:pPr>
            <a:r>
              <a:rPr lang="ru-RU" dirty="0" smtClean="0"/>
              <a:t>то </a:t>
            </a:r>
            <a:r>
              <a:rPr lang="ru-RU" dirty="0"/>
              <a:t>цялостната спрегната реакция ще бъде екзергонична:</a:t>
            </a:r>
          </a:p>
          <a:p>
            <a:pPr marL="0" indent="0" algn="ctr">
              <a:buNone/>
            </a:pPr>
            <a:r>
              <a:rPr lang="ru-RU" b="1" dirty="0"/>
              <a:t>глюкоза + АТФ </a:t>
            </a:r>
            <a:r>
              <a:rPr lang="ru-RU" b="1" dirty="0" smtClean="0"/>
              <a:t>&lt;=&gt; </a:t>
            </a:r>
            <a:r>
              <a:rPr lang="ru-RU" b="1" dirty="0"/>
              <a:t>глюкозо-6-фосфат + АДФ</a:t>
            </a:r>
            <a:br>
              <a:rPr lang="ru-RU" b="1" dirty="0"/>
            </a:br>
            <a:r>
              <a:rPr lang="ru-RU" b="1" dirty="0" smtClean="0">
                <a:latin typeface="Arial"/>
                <a:cs typeface="Arial"/>
              </a:rPr>
              <a:t>∆</a:t>
            </a:r>
            <a:r>
              <a:rPr lang="ru-RU" b="1" dirty="0" smtClean="0"/>
              <a:t>G</a:t>
            </a:r>
            <a:r>
              <a:rPr lang="ru-RU" b="1" baseline="30000" dirty="0" smtClean="0"/>
              <a:t>o</a:t>
            </a:r>
            <a:r>
              <a:rPr lang="ru-RU" b="1" dirty="0" smtClean="0"/>
              <a:t> </a:t>
            </a:r>
            <a:r>
              <a:rPr lang="ru-RU" b="1" dirty="0"/>
              <a:t>= + 13.8 - 30.5 = - 16.7 kJ/mol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7312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Спрегнати </a:t>
            </a:r>
            <a:r>
              <a:rPr lang="bg-BG" dirty="0" smtClean="0"/>
              <a:t>реакции-</a:t>
            </a:r>
            <a:br>
              <a:rPr lang="bg-BG" dirty="0" smtClean="0"/>
            </a:br>
            <a:r>
              <a:rPr lang="bg-BG" dirty="0" smtClean="0"/>
              <a:t>определение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7373"/>
            <a:ext cx="6275040" cy="4525963"/>
          </a:xfrm>
        </p:spPr>
        <p:txBody>
          <a:bodyPr/>
          <a:lstStyle/>
          <a:p>
            <a:r>
              <a:rPr lang="bg-BG" dirty="0" smtClean="0"/>
              <a:t>Реакции, при които продукта на първата реакция е изходно вещество за втората се наричат спрегнати реакции. </a:t>
            </a:r>
          </a:p>
          <a:p>
            <a:r>
              <a:rPr lang="bg-BG" dirty="0" smtClean="0"/>
              <a:t>Спрегнатите реакции обазуват различни по дължина метаболитни вериги.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223" y="2517998"/>
            <a:ext cx="2181225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10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Равновесни химични реакции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 smtClean="0"/>
              <a:t>Тези реакции, при които </a:t>
            </a:r>
            <a:r>
              <a:rPr lang="bg-BG" dirty="0" smtClean="0">
                <a:latin typeface="Arial"/>
                <a:cs typeface="Arial"/>
              </a:rPr>
              <a:t>∆</a:t>
            </a:r>
            <a:r>
              <a:rPr lang="en-US" dirty="0" smtClean="0">
                <a:latin typeface="Arial"/>
                <a:cs typeface="Arial"/>
              </a:rPr>
              <a:t>Gº</a:t>
            </a:r>
            <a:r>
              <a:rPr lang="bg-BG" dirty="0" smtClean="0"/>
              <a:t>= </a:t>
            </a:r>
            <a:r>
              <a:rPr lang="bg-BG" dirty="0" smtClean="0">
                <a:latin typeface="Arial"/>
                <a:cs typeface="Arial"/>
              </a:rPr>
              <a:t>0 </a:t>
            </a:r>
            <a:r>
              <a:rPr lang="bg-BG" dirty="0"/>
              <a:t>се наричат </a:t>
            </a:r>
            <a:r>
              <a:rPr lang="bg-BG" b="1" dirty="0" smtClean="0"/>
              <a:t>равновестни.</a:t>
            </a:r>
            <a:endParaRPr lang="bg-BG" dirty="0" smtClean="0"/>
          </a:p>
          <a:p>
            <a:pPr marL="514350" indent="-514350">
              <a:buFont typeface="+mj-lt"/>
              <a:buAutoNum type="arabicPeriod"/>
            </a:pPr>
            <a:r>
              <a:rPr lang="bg-BG" dirty="0"/>
              <a:t>При </a:t>
            </a:r>
            <a:r>
              <a:rPr lang="bg-BG" dirty="0" smtClean="0"/>
              <a:t>тях изходните вещества и реакционните продукти имат почти еднакво енергетично съдържание и степен на порядък.</a:t>
            </a:r>
          </a:p>
          <a:p>
            <a:pPr marL="514350" indent="-514350">
              <a:buFont typeface="+mj-lt"/>
              <a:buAutoNum type="arabicPeriod"/>
            </a:pPr>
            <a:r>
              <a:rPr lang="bg-BG" dirty="0" smtClean="0"/>
              <a:t>При тях изходните вещества и продуктите са в равни количества.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94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Определение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В </a:t>
            </a:r>
            <a:r>
              <a:rPr lang="bg-BG" b="1" dirty="0" err="1" smtClean="0"/>
              <a:t>биоенергетиката</a:t>
            </a:r>
            <a:r>
              <a:rPr lang="bg-BG" dirty="0" smtClean="0"/>
              <a:t> </a:t>
            </a:r>
            <a:r>
              <a:rPr lang="bg-BG" dirty="0" err="1" smtClean="0"/>
              <a:t>Гибсовата</a:t>
            </a:r>
            <a:r>
              <a:rPr lang="bg-BG" dirty="0" smtClean="0"/>
              <a:t> енергия е тази част от вътрешната енергия на молекулите, която се отделя при химичните реакции и може да бъде използвана от клетката.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75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Нормоергични и макроергични реакции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0278501"/>
              </p:ext>
            </p:extLst>
          </p:nvPr>
        </p:nvGraphicFramePr>
        <p:xfrm>
          <a:off x="374848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785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Спрягане на екзергонични и ендергонични реакции в организма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pPr indent="342900">
              <a:buNone/>
            </a:pPr>
            <a:r>
              <a:rPr lang="ru-RU" dirty="0" smtClean="0"/>
              <a:t>Обединяването или спрягането на екзергоничните и ендергоничните </a:t>
            </a:r>
            <a:r>
              <a:rPr lang="ru-RU" dirty="0"/>
              <a:t>реакции в организма</a:t>
            </a:r>
            <a:r>
              <a:rPr lang="ru-RU" dirty="0" smtClean="0"/>
              <a:t> става чрез макроергични (богати на енергия) съединения. В тях освободената при екзергоничните процеси енергия се акумулира в биологично използваема форма - в особени макроергични връзки, чрез чиято енергия се осигуряват ендергоничните жизнени процеси.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Макроергични връзки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Макроергични връзки </a:t>
            </a:r>
            <a:r>
              <a:rPr lang="ru-RU" dirty="0" smtClean="0"/>
              <a:t>са тези, при чието хидролитно разграждане промяната на стандартната свободна енергия </a:t>
            </a:r>
            <a:r>
              <a:rPr lang="el-GR" dirty="0" smtClean="0">
                <a:latin typeface="Calibri"/>
              </a:rPr>
              <a:t>Δ</a:t>
            </a:r>
            <a:r>
              <a:rPr lang="ru-RU" dirty="0" smtClean="0"/>
              <a:t>G</a:t>
            </a:r>
            <a:r>
              <a:rPr lang="ru-RU" baseline="30000" dirty="0" smtClean="0"/>
              <a:t>o</a:t>
            </a:r>
            <a:r>
              <a:rPr lang="ru-RU" dirty="0" smtClean="0"/>
              <a:t>' e най-малко 30 кJ/mol (до 70 кJ/mol).</a:t>
            </a:r>
            <a:r>
              <a:rPr lang="en-US" dirty="0" smtClean="0"/>
              <a:t> </a:t>
            </a:r>
            <a:r>
              <a:rPr lang="ru-RU" dirty="0" smtClean="0"/>
              <a:t>Макроергичните връзки се отбелязват със символа ~.</a:t>
            </a:r>
            <a:endParaRPr lang="en-US" dirty="0" smtClean="0"/>
          </a:p>
          <a:p>
            <a:r>
              <a:rPr lang="bg-BG" dirty="0" smtClean="0">
                <a:solidFill>
                  <a:srgbClr val="FF0000"/>
                </a:solidFill>
              </a:rPr>
              <a:t>Н</a:t>
            </a:r>
            <a:r>
              <a:rPr lang="ru-RU" dirty="0" smtClean="0">
                <a:solidFill>
                  <a:srgbClr val="FF0000"/>
                </a:solidFill>
              </a:rPr>
              <a:t>ормоергични връзки </a:t>
            </a:r>
            <a:r>
              <a:rPr lang="ru-RU" dirty="0" smtClean="0"/>
              <a:t>са тези, при чието хидролитно разграждане промяната на стандартната свободна енергия </a:t>
            </a:r>
            <a:r>
              <a:rPr lang="el-GR" dirty="0" smtClean="0"/>
              <a:t>Δ</a:t>
            </a:r>
            <a:r>
              <a:rPr lang="ru-RU" dirty="0" smtClean="0"/>
              <a:t>G</a:t>
            </a:r>
            <a:r>
              <a:rPr lang="ru-RU" baseline="30000" dirty="0" smtClean="0"/>
              <a:t>o</a:t>
            </a:r>
            <a:r>
              <a:rPr lang="ru-RU" dirty="0" smtClean="0"/>
              <a:t>' e от 8 до 21 кJ/mol. Такива са обикновените ковалентни връзки като естерни, гликозидни, пептидни.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43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ЕНЕРГИЯ И РАБОТА</a:t>
            </a:r>
            <a:endParaRPr lang="bg-B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b="1" dirty="0" smtClean="0"/>
              <a:t>Енергията </a:t>
            </a:r>
            <a:r>
              <a:rPr lang="bg-BG" dirty="0" smtClean="0"/>
              <a:t>е физична величина, която характеризира способността на дадена система да извършва работа. </a:t>
            </a:r>
          </a:p>
          <a:p>
            <a:r>
              <a:rPr lang="bg-BG" b="1" dirty="0" smtClean="0"/>
              <a:t>Работата</a:t>
            </a:r>
            <a:r>
              <a:rPr lang="bg-BG" dirty="0" smtClean="0"/>
              <a:t> е произведението на силата, която действа на дадено тяло, и разстоянието, изминато от тялото по направление на силата. </a:t>
            </a:r>
          </a:p>
          <a:p>
            <a:pPr algn="ctr">
              <a:buNone/>
            </a:pPr>
            <a:r>
              <a:rPr lang="en-US" b="1" dirty="0" smtClean="0"/>
              <a:t>A=F.s</a:t>
            </a:r>
          </a:p>
          <a:p>
            <a:endParaRPr lang="bg-BG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Макроергични съединения - определение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Макроергични съединения </a:t>
            </a:r>
            <a:r>
              <a:rPr lang="ru-RU" dirty="0" smtClean="0"/>
              <a:t>са тези, </a:t>
            </a:r>
            <a:r>
              <a:rPr lang="bg-BG" dirty="0" smtClean="0"/>
              <a:t>които в молекулата си имат поне една макроергична връзка (</a:t>
            </a:r>
            <a:r>
              <a:rPr lang="ru-RU" dirty="0" smtClean="0"/>
              <a:t>~).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Макроергичните съединения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85786" y="1285862"/>
          <a:ext cx="7858181" cy="5177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242"/>
                <a:gridCol w="1746271"/>
                <a:gridCol w="873153"/>
                <a:gridCol w="2857515"/>
              </a:tblGrid>
              <a:tr h="902375"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/>
                        <a:t>Макроергични </a:t>
                      </a:r>
                      <a:br>
                        <a:rPr lang="bg-BG" sz="1800" b="1" dirty="0"/>
                      </a:br>
                      <a:r>
                        <a:rPr lang="bg-BG" sz="1800" b="1" dirty="0"/>
                        <a:t>съединения</a:t>
                      </a:r>
                      <a:endParaRPr lang="bg-BG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/>
                        <a:t>Макроергична връзка</a:t>
                      </a:r>
                      <a:endParaRPr lang="bg-BG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DG</a:t>
                      </a:r>
                      <a:r>
                        <a:rPr lang="en-US" sz="1800" b="1" baseline="30000" dirty="0" err="1"/>
                        <a:t>o</a:t>
                      </a:r>
                      <a:r>
                        <a:rPr lang="en-US" sz="1800" b="1" dirty="0"/>
                        <a:t>' </a:t>
                      </a:r>
                      <a:br>
                        <a:rPr lang="en-US" sz="1800" b="1" dirty="0"/>
                      </a:br>
                      <a:r>
                        <a:rPr lang="en-US" sz="1800" b="1" dirty="0"/>
                        <a:t>kJ/mol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/>
                        <a:t>Роля в обмяната</a:t>
                      </a:r>
                      <a:endParaRPr lang="bg-BG" sz="1800" dirty="0"/>
                    </a:p>
                  </a:txBody>
                  <a:tcPr anchor="ctr"/>
                </a:tc>
              </a:tr>
              <a:tr h="631662">
                <a:tc>
                  <a:txBody>
                    <a:bodyPr/>
                    <a:lstStyle/>
                    <a:p>
                      <a:r>
                        <a:rPr lang="bg-BG" sz="1800"/>
                        <a:t>Фосфоенолпируват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/>
                        <a:t>енолфосфатна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- 61,9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метаболит от гликолиза и глюконеогенеза</a:t>
                      </a:r>
                    </a:p>
                  </a:txBody>
                  <a:tcPr/>
                </a:tc>
              </a:tr>
              <a:tr h="631662">
                <a:tc>
                  <a:txBody>
                    <a:bodyPr/>
                    <a:lstStyle/>
                    <a:p>
                      <a:r>
                        <a:rPr lang="bg-BG" sz="1800"/>
                        <a:t>1,3-бисфосфоглицерат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/>
                        <a:t>ацилфосфатна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- 49,3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метаболит от гликолиза и глюконеогенеза</a:t>
                      </a:r>
                    </a:p>
                  </a:txBody>
                  <a:tcPr/>
                </a:tc>
              </a:tr>
              <a:tr h="631662">
                <a:tc>
                  <a:txBody>
                    <a:bodyPr/>
                    <a:lstStyle/>
                    <a:p>
                      <a:r>
                        <a:rPr lang="bg-BG" sz="1800"/>
                        <a:t>Креатинфосфат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/>
                        <a:t>гуанидин-фосфатна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- 43,0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резервно макроергично съединение в мускулите</a:t>
                      </a:r>
                    </a:p>
                  </a:txBody>
                  <a:tcPr/>
                </a:tc>
              </a:tr>
              <a:tr h="631662">
                <a:tc>
                  <a:txBody>
                    <a:bodyPr/>
                    <a:lstStyle/>
                    <a:p>
                      <a:r>
                        <a:rPr lang="bg-BG" sz="1800"/>
                        <a:t>Различни ацил-КоА, </a:t>
                      </a:r>
                      <a:br>
                        <a:rPr lang="bg-BG" sz="1800"/>
                      </a:br>
                      <a:r>
                        <a:rPr lang="bg-BG" sz="1800"/>
                        <a:t>напр. ацетил-КоА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/>
                        <a:t>тиоестерна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- 31,4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метаболити от b-окисление и др.</a:t>
                      </a:r>
                    </a:p>
                  </a:txBody>
                  <a:tcPr/>
                </a:tc>
              </a:tr>
              <a:tr h="1714512">
                <a:tc>
                  <a:txBody>
                    <a:bodyPr/>
                    <a:lstStyle/>
                    <a:p>
                      <a:r>
                        <a:rPr lang="bg-BG" sz="1800" dirty="0"/>
                        <a:t>нуклеозидди- и нуклеозидтрифосфати </a:t>
                      </a:r>
                      <a:br>
                        <a:rPr lang="bg-BG" sz="1800" dirty="0"/>
                      </a:br>
                      <a:r>
                        <a:rPr lang="bg-BG" sz="1800" dirty="0"/>
                        <a:t>напр. </a:t>
                      </a:r>
                      <a:r>
                        <a:rPr lang="bg-BG" sz="1800" dirty="0" smtClean="0"/>
                        <a:t>:</a:t>
                      </a:r>
                    </a:p>
                    <a:p>
                      <a:r>
                        <a:rPr lang="bg-BG" sz="1800" dirty="0" smtClean="0"/>
                        <a:t>АТФ </a:t>
                      </a:r>
                      <a:r>
                        <a:rPr lang="bg-BG" sz="1800" dirty="0"/>
                        <a:t>--&gt; АМФ + Ф-Ф </a:t>
                      </a:r>
                      <a:br>
                        <a:rPr lang="bg-BG" sz="1800" dirty="0"/>
                      </a:br>
                      <a:r>
                        <a:rPr lang="bg-BG" sz="1800" dirty="0"/>
                        <a:t> АТФ --&gt;АДФ+Ф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/>
                        <a:t>пирофосфатна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sz="1800" dirty="0" smtClean="0"/>
                    </a:p>
                    <a:p>
                      <a:endParaRPr lang="bg-BG" sz="1800" dirty="0" smtClean="0"/>
                    </a:p>
                    <a:p>
                      <a:endParaRPr lang="bg-BG" sz="1800" dirty="0" smtClean="0"/>
                    </a:p>
                    <a:p>
                      <a:r>
                        <a:rPr lang="en-US" sz="1800" dirty="0" smtClean="0"/>
                        <a:t>- 32,2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- 30,5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активиране на огромен брой субстрати чрез фосфорилиране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Аденозин трифосфат (АТФ)</a:t>
            </a:r>
            <a:endParaRPr lang="en-US" dirty="0"/>
          </a:p>
        </p:txBody>
      </p:sp>
      <p:pic>
        <p:nvPicPr>
          <p:cNvPr id="5" name="Picture 4" descr="ATP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7475" y="1587572"/>
            <a:ext cx="5734855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Централна роля на адениловата система за енергетичната обмяна в клетките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000240"/>
            <a:ext cx="715419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42844" y="4683823"/>
            <a:ext cx="89297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АТФ не е най-богатото на енергия съединение - промяната в стандартната свободна енергия </a:t>
            </a:r>
            <a:r>
              <a:rPr lang="el-GR" b="1" dirty="0" smtClean="0">
                <a:latin typeface="Arial"/>
                <a:cs typeface="Arial"/>
              </a:rPr>
              <a:t>Δ</a:t>
            </a:r>
            <a:r>
              <a:rPr lang="ru-RU" b="1" dirty="0" smtClean="0"/>
              <a:t>G</a:t>
            </a:r>
            <a:r>
              <a:rPr lang="ru-RU" b="1" baseline="30000" dirty="0" smtClean="0"/>
              <a:t>o</a:t>
            </a:r>
            <a:r>
              <a:rPr lang="ru-RU" b="1" dirty="0" smtClean="0"/>
              <a:t>' при хидролиза е значително по-ниска от тази за други макроергични съединения. Но адениловата система има централна роля в биоенергетиката, именно поради междинната стойност за </a:t>
            </a:r>
            <a:r>
              <a:rPr lang="el-GR" b="1" dirty="0">
                <a:latin typeface="Arial"/>
                <a:cs typeface="Arial"/>
              </a:rPr>
              <a:t>Δ </a:t>
            </a:r>
            <a:r>
              <a:rPr lang="ru-RU" b="1" dirty="0" smtClean="0"/>
              <a:t>G</a:t>
            </a:r>
            <a:r>
              <a:rPr lang="ru-RU" b="1" baseline="30000" dirty="0" smtClean="0"/>
              <a:t>o</a:t>
            </a:r>
            <a:r>
              <a:rPr lang="ru-RU" b="1" dirty="0" smtClean="0"/>
              <a:t>' спрямо другите макроергични съединения и нормоергичните съединения. Тази междинна стойност позволява АДФ да поема енергия от други макроергични съединения - предшественици на АТФ, а полученият АТФ да отдава енергия на различни нормоергични съединения, за да ги активира</a:t>
            </a:r>
            <a:r>
              <a:rPr lang="bg-BG" b="1" dirty="0" smtClean="0"/>
              <a:t>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406" y="4889384"/>
            <a:ext cx="89297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АТФ е добър донор на фосфатна група, той е кинетически стабилен. Поради високата активираща енергия (200-400 kJ/mol) за некаталитично разкъсване на </a:t>
            </a:r>
            <a:r>
              <a:rPr lang="ru-RU" b="1" dirty="0" err="1" smtClean="0"/>
              <a:t>фосфоанхидридните</a:t>
            </a:r>
            <a:r>
              <a:rPr lang="ru-RU" b="1" dirty="0" smtClean="0"/>
              <a:t> </a:t>
            </a:r>
            <a:r>
              <a:rPr lang="ru-RU" b="1" dirty="0" err="1" smtClean="0"/>
              <a:t>връзки</a:t>
            </a:r>
            <a:r>
              <a:rPr lang="ru-RU" b="1" dirty="0" smtClean="0"/>
              <a:t> АТФ не отдава спонтанно фосфатна група на водата или на стотици други потенциални акцептори. Преносът на фосфатна група се извършва само в присъствието на специфични ензими. Регулирайки тези ензими, клетката може да регулира преноса на енергия, осъществяван от АТФ.</a:t>
            </a:r>
            <a:endParaRPr lang="en-US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650354"/>
            <a:ext cx="7572375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52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Термодинамични особености на живите организми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Живите организми са отворени системи. Затова при тях има важни особености:</a:t>
            </a:r>
            <a:br>
              <a:rPr lang="ru-RU" dirty="0" smtClean="0"/>
            </a:br>
            <a:r>
              <a:rPr lang="ru-RU" dirty="0" smtClean="0"/>
              <a:t>1) Поради непрекъснато извличане на продуктите на реакциите в следващи реакции не се достига до термодинамично равновесие, а се установява стационарно състояние, при което се отделя енергия и може да се извършва работа.</a:t>
            </a:r>
            <a:br>
              <a:rPr lang="ru-RU" dirty="0" smtClean="0"/>
            </a:br>
            <a:r>
              <a:rPr lang="ru-RU" dirty="0" smtClean="0"/>
              <a:t>2) Като източник на енергия те могат да ползват само химичната енергия, отделяна при окислителни екзергонични катаболитни процеси. Топлинната енергия не може да бъде използвана.</a:t>
            </a:r>
            <a:br>
              <a:rPr lang="ru-RU" dirty="0" smtClean="0"/>
            </a:br>
            <a:r>
              <a:rPr lang="ru-RU" dirty="0" smtClean="0"/>
              <a:t>3) Ендергонични процеси в организмите протичат за сметка на енергия, отделена при екзергоничните процеси и съхранена в макроергични връзки. Т.е. спрягането между екзергоничните и ендергоничните процеси става чрез макроергични съединения.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7838" y="595313"/>
            <a:ext cx="5648325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img-01.stelajizamagazini.com:8181/4715/4555_bi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836712"/>
            <a:ext cx="6667500" cy="4448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hoto-forum.net/sitepics/forum/2013-01/ndiz326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591022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Мерни единици</a:t>
            </a:r>
            <a:endParaRPr lang="bg-B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Единицата за измерване на работата е джаул (J) и се равнява на работата, извършена от сила един </a:t>
            </a:r>
            <a:r>
              <a:rPr lang="bg-BG" dirty="0" err="1" smtClean="0"/>
              <a:t>нютон</a:t>
            </a:r>
            <a:r>
              <a:rPr lang="bg-BG" dirty="0" smtClean="0"/>
              <a:t> (N) при преместване на тяло на разстояние един метър (m):</a:t>
            </a:r>
          </a:p>
          <a:p>
            <a:pPr algn="ctr">
              <a:buNone/>
            </a:pPr>
            <a:r>
              <a:rPr lang="bg-BG" b="1" dirty="0" smtClean="0"/>
              <a:t>1 J = 1 N . 1 m</a:t>
            </a:r>
            <a:r>
              <a:rPr lang="bg-BG" dirty="0" smtClean="0"/>
              <a:t> или </a:t>
            </a:r>
            <a:r>
              <a:rPr lang="bg-BG" b="1" dirty="0" smtClean="0"/>
              <a:t>J = N.m</a:t>
            </a:r>
            <a:endParaRPr lang="bg-BG" dirty="0" smtClean="0"/>
          </a:p>
          <a:p>
            <a:endParaRPr lang="bg-BG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МОЩНОСТ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b="1" dirty="0" smtClean="0"/>
              <a:t>Мощността</a:t>
            </a:r>
            <a:r>
              <a:rPr lang="bg-BG" dirty="0" smtClean="0"/>
              <a:t> е физична величина (означавана обикновено с </a:t>
            </a:r>
            <a:r>
              <a:rPr lang="bg-BG" i="1" dirty="0" smtClean="0"/>
              <a:t>P</a:t>
            </a:r>
            <a:r>
              <a:rPr lang="bg-BG" dirty="0" smtClean="0"/>
              <a:t>) и представлява работата извършена от за единица време. </a:t>
            </a:r>
          </a:p>
          <a:p>
            <a:pPr algn="ctr">
              <a:buNone/>
            </a:pPr>
            <a:r>
              <a:rPr lang="bg-BG" dirty="0" smtClean="0"/>
              <a:t>Р=</a:t>
            </a:r>
            <a:r>
              <a:rPr lang="el-GR" dirty="0" smtClean="0"/>
              <a:t>Δ</a:t>
            </a:r>
            <a:r>
              <a:rPr lang="bg-BG" dirty="0" smtClean="0"/>
              <a:t>А/</a:t>
            </a:r>
            <a:r>
              <a:rPr lang="el-GR" dirty="0" smtClean="0"/>
              <a:t>Δ</a:t>
            </a:r>
            <a:r>
              <a:rPr lang="en-US" dirty="0" smtClean="0"/>
              <a:t>t</a:t>
            </a:r>
            <a:endParaRPr lang="bg-BG" dirty="0" smtClean="0"/>
          </a:p>
          <a:p>
            <a:endParaRPr lang="bg-B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80" y="4365105"/>
            <a:ext cx="9092324" cy="22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wtpa.org.uk/history/DraftHorses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908720"/>
            <a:ext cx="6096000" cy="457200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5750141"/>
            <a:ext cx="2808312" cy="75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</TotalTime>
  <Words>1214</Words>
  <Application>Microsoft Office PowerPoint</Application>
  <PresentationFormat>On-screen Show (4:3)</PresentationFormat>
  <Paragraphs>120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Биоенергетика</vt:lpstr>
      <vt:lpstr>Определение</vt:lpstr>
      <vt:lpstr>ЕНЕРГИЯ И РАБОТА</vt:lpstr>
      <vt:lpstr>PowerPoint Presentation</vt:lpstr>
      <vt:lpstr>PowerPoint Presentation</vt:lpstr>
      <vt:lpstr>PowerPoint Presentation</vt:lpstr>
      <vt:lpstr>Мерни единици</vt:lpstr>
      <vt:lpstr>МОЩНОСТ</vt:lpstr>
      <vt:lpstr>PowerPoint Presentation</vt:lpstr>
      <vt:lpstr>PowerPoint Presentation</vt:lpstr>
      <vt:lpstr>Конска сила </vt:lpstr>
      <vt:lpstr>PowerPoint Presentation</vt:lpstr>
      <vt:lpstr>Определение</vt:lpstr>
      <vt:lpstr>Закони на термодинамиката</vt:lpstr>
      <vt:lpstr>Следствия от законите</vt:lpstr>
      <vt:lpstr>Следствия от законите</vt:lpstr>
      <vt:lpstr>PowerPoint Presentation</vt:lpstr>
      <vt:lpstr>Обобщение</vt:lpstr>
      <vt:lpstr>Гибсова енергия</vt:lpstr>
      <vt:lpstr>Гибсова енергия</vt:lpstr>
      <vt:lpstr>Екзергонични реакции</vt:lpstr>
      <vt:lpstr>Ендергонични реакции</vt:lpstr>
      <vt:lpstr>Спрегнати реакции</vt:lpstr>
      <vt:lpstr>Спрегнати реакции- определение</vt:lpstr>
      <vt:lpstr>Равновесни химични реакции</vt:lpstr>
      <vt:lpstr>Определение</vt:lpstr>
      <vt:lpstr>Нормоергични и макроергични реакции</vt:lpstr>
      <vt:lpstr>Спрягане на екзергонични и ендергонични реакции в организма</vt:lpstr>
      <vt:lpstr>Макроергични връзки</vt:lpstr>
      <vt:lpstr>Макроергични съединения - определение</vt:lpstr>
      <vt:lpstr>Макроергичните съединения</vt:lpstr>
      <vt:lpstr>Аденозин трифосфат (АТФ)</vt:lpstr>
      <vt:lpstr>Централна роля на адениловата система за енергетичната обмяна в клетките</vt:lpstr>
      <vt:lpstr>PowerPoint Presentation</vt:lpstr>
      <vt:lpstr>Термодинамични особености на живите организми</vt:lpstr>
    </vt:vector>
  </TitlesOfParts>
  <Company>INB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Биоенергетика</dc:title>
  <dc:creator>BAS</dc:creator>
  <cp:lastModifiedBy>user</cp:lastModifiedBy>
  <cp:revision>103</cp:revision>
  <dcterms:created xsi:type="dcterms:W3CDTF">2013-08-12T12:02:20Z</dcterms:created>
  <dcterms:modified xsi:type="dcterms:W3CDTF">2020-12-07T11:38:46Z</dcterms:modified>
</cp:coreProperties>
</file>