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62" r:id="rId4"/>
    <p:sldId id="258" r:id="rId5"/>
    <p:sldId id="265" r:id="rId6"/>
    <p:sldId id="259" r:id="rId7"/>
    <p:sldId id="260" r:id="rId8"/>
    <p:sldId id="261" r:id="rId9"/>
    <p:sldId id="269" r:id="rId10"/>
    <p:sldId id="263" r:id="rId11"/>
    <p:sldId id="264" r:id="rId12"/>
    <p:sldId id="268" r:id="rId13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DECC8-C630-4636-8428-CAC78B62A356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6992-769C-494B-81AB-7A12B926DC3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808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/>
              <a:pPr/>
              <a:t>1</a:t>
            </a:fld>
            <a:endParaRPr lang="bg-BG" altLang="bg-BG"/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3F23500-DD8C-4318-8426-0954788DEA23}" type="datetime1">
              <a:rPr lang="de-DE" sz="1200">
                <a:latin typeface="+mn-lt"/>
              </a:rPr>
              <a:pPr algn="r">
                <a:defRPr/>
              </a:pPr>
              <a:t>30.08.2020</a:t>
            </a:fld>
            <a:endParaRPr lang="de-DE" sz="1200">
              <a:latin typeface="+mn-lt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A8D2C4-6A4C-4C11-9B85-57BE4C1515AD}" type="slidenum">
              <a:rPr lang="de-DE" sz="1200">
                <a:latin typeface="+mn-lt"/>
              </a:rPr>
              <a:pPr algn="r">
                <a:defRPr/>
              </a:pPr>
              <a:t>1</a:t>
            </a:fld>
            <a:endParaRPr lang="de-DE" sz="1200">
              <a:latin typeface="+mn-lt"/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195984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10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566824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11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63724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2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88015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3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01423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4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866986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/>
              <a:pPr/>
              <a:t>5</a:t>
            </a:fld>
            <a:endParaRPr lang="bg-BG" altLang="bg-BG"/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3F23500-DD8C-4318-8426-0954788DEA23}" type="datetime1">
              <a:rPr lang="de-DE" sz="1200">
                <a:latin typeface="+mn-lt"/>
              </a:rPr>
              <a:pPr algn="r">
                <a:defRPr/>
              </a:pPr>
              <a:t>30.08.2020</a:t>
            </a:fld>
            <a:endParaRPr lang="de-DE" sz="1200">
              <a:latin typeface="+mn-lt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A8D2C4-6A4C-4C11-9B85-57BE4C1515AD}" type="slidenum">
              <a:rPr lang="de-DE" sz="1200">
                <a:latin typeface="+mn-lt"/>
              </a:rPr>
              <a:pPr algn="r">
                <a:defRPr/>
              </a:pPr>
              <a:t>5</a:t>
            </a:fld>
            <a:endParaRPr lang="de-DE" sz="1200">
              <a:latin typeface="+mn-lt"/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4257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6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138641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7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68677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8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953936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9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80822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6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949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99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BF09-769E-43ED-B5B1-85B342BAF518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76647-4A0E-4249-B5D1-9F417961DF9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B025E-8677-4F4C-A3A9-4713D53FDA88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84F7-DB33-4072-9BB3-37FB7516A461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6CA85-5D5E-4E61-BD8C-B644AE51F6B7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5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D291-4CC0-4DF2-A3BC-53DBA062791F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1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266AE-081D-4FFE-9D56-5AF7A4E6DED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14C5-B869-4F70-9417-197679E91E6F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2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565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E15B-659D-4A23-86C2-0C7EFFA007E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B6E5-7238-4CA8-9123-77911FDEDD07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2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A3ED8-8C24-4154-B9B9-815B5141F30B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2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66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34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468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74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83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03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5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E37830-B87C-4CB3-8131-69616F65F5A9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</a:t>
            </a:fld>
            <a:endParaRPr lang="bg-BG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bg-BG" altLang="bg-BG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5"/>
            <a:ext cx="1450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/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bg-BG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endParaRPr lang="bg-BG" altLang="bg-BG" sz="2000"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bg-BG" altLang="bg-BG" i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09101" y="3674240"/>
            <a:ext cx="4801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ОПОРНО-ДВИГАТЕЛЕН АПАРАТ</a:t>
            </a:r>
          </a:p>
          <a:p>
            <a:pPr lvl="0" algn="ctr" eaLnBrk="0" hangingPunct="0"/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КОСТИ</a:t>
            </a:r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КРАЙНИЦИ Част 1</a:t>
            </a:r>
            <a:endParaRPr lang="bg-BG" altLang="bg-BG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25" y="-24120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324px-Appendicular_skeleton_diagram_blank_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50851"/>
            <a:ext cx="30861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040" y="212275"/>
            <a:ext cx="3195274" cy="28920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7905" y="1127428"/>
            <a:ext cx="5500141" cy="4455811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10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68594"/>
            <a:ext cx="118033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Чрез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телата си трите кости срастват </a:t>
            </a:r>
            <a:endParaRPr lang="ru-RU" altLang="bg-BG" sz="24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помежду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си и образуват главулечна яма.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Главулечната яма има следните елементи: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полулунна ставна повърхнина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изрезка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ръб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- дъно /ямка на главулечната яма/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Чрез полулунната ставна повърхнина безименната кост участва в образуването на тазобедрената става /съчленяване на безименна кост с бедрена кост/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11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447" y="1214675"/>
            <a:ext cx="1184525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Хълбочната </a:t>
            </a:r>
            <a:r>
              <a:rPr lang="ru-RU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 е най-голяма. Има тяло и крило. На крилото различаваме две </a:t>
            </a:r>
            <a:endParaRPr lang="en-US" altLang="bg-BG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повърхнини </a:t>
            </a:r>
            <a:r>
              <a:rPr lang="ru-RU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– външна седалищна и вътрешна тазова. Върху тазовата </a:t>
            </a:r>
            <a:endParaRPr lang="en-US" altLang="bg-BG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повърхност </a:t>
            </a:r>
            <a:r>
              <a:rPr lang="ru-RU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се оформя ямка и уховидна ставна повърхнина, чрез която безименната кост </a:t>
            </a:r>
            <a:endParaRPr lang="en-US" altLang="bg-BG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 </a:t>
            </a:r>
            <a:r>
              <a:rPr lang="ru-RU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свързва с кръстната кост. Отгоре между двете повърхнини има гребен с вътрешна и </a:t>
            </a:r>
            <a:endParaRPr lang="en-US" altLang="bg-BG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външна </a:t>
            </a:r>
            <a:r>
              <a:rPr lang="ru-RU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устни и междинна линия. Тези образувания са залавни места на коремни мускули. Върху външната повърхност на крилото на хълбочната кост различаваме три седалищни линии, които са залавни места на седалищни мускули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bg-BG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Седалищната </a:t>
            </a:r>
            <a:r>
              <a:rPr lang="ru-RU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 се разполага в задната долна част на безименната кост. Има тяло и две рамена – низходящо и възходящо. Възходящото рамо достига до рамената на лонната кост.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</a:t>
            </a:r>
            <a:r>
              <a:rPr lang="ru-RU" altLang="bg-BG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Лонната </a:t>
            </a:r>
            <a:r>
              <a:rPr lang="ru-RU" altLang="bg-BG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 има тяло, горно и долно рамо. Между тях се образува лонно съчленение. Долното рамо се свързва със седалищната кост. Между рамената на седалищната и лонната кост се образува отвор наречен затулен.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19"/>
            <a:ext cx="1367937" cy="154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3"/>
            <a:ext cx="1779587" cy="194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Musc 1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05" y="383868"/>
            <a:ext cx="5475380" cy="472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2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830035"/>
            <a:ext cx="12122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Формата, строежа и подвижността на костите на свободния горен крайник са обусловени от функцията му като орган на труда. Те са освободени от опорна функция, в резултат на изправения стоеж на човека. Те са по-леки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по- тънки и по-подвижни. Крайното им звено – ръката е придобило специфична хватателна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функция, дланта се е разширила, ставите са с по-голяма подвижност, палецът се противопоставя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96" y="420943"/>
            <a:ext cx="3429813" cy="4963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07" y="420943"/>
            <a:ext cx="4517224" cy="2899237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3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38560"/>
            <a:ext cx="11560561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на раменния пояс са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две–ключица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и лопатка. Чрез тях свободния горен крайник се свързва с туловището. Ключицата е кост със S образна форма. Тя има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тяло,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и два края – гръдничен /чрез него се свързва с гръдната кост/ и раменен /чрез него се свързва с лопатката/.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Лопатката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е триъгълна кост. Тя се разполага на гръбната повърхност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към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гръдния кош. Има три ръба – горен, вътрешен и външен. На горния ръб е изрезката на лопатката, а ръбът продължава в клюновиден израстък. Вътрешният ръб е обърнат към гръбначния стълб, а външния – продължава в ставна ямка, чрез която лопатката участва в образуването на раменната става.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Върху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гръбната повърхност се разполага гребен на лопатката, който продължава в раменен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израстък.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Като триъгълна кост лопатката има и три ъгъла – горен, долен и външен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За нея се захващат множество мускули, част от които я свързват с гръдната стена, и дава опора на свободния горен крайник.</a:t>
            </a:r>
            <a:endParaRPr lang="ru-RU" altLang="bg-BG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672" y="676919"/>
            <a:ext cx="6709007" cy="6081851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4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36" y="1671955"/>
            <a:ext cx="11711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5</a:t>
            </a:fld>
            <a:endParaRPr lang="bg-BG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bg-BG" altLang="bg-BG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/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bg-BG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endParaRPr lang="bg-BG" altLang="bg-BG" sz="2000"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bg-BG" altLang="bg-BG" i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099" y="1684398"/>
            <a:ext cx="118019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КОСТИ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СВОБОДЕН ГОРЕН КРАЙНИК</a:t>
            </a:r>
          </a:p>
          <a:p>
            <a:pPr lvl="0" algn="just" eaLnBrk="0" hangingPunct="0"/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на свободния горен крайник са обособени в три групи: мишница, предмишница и ръка.</a:t>
            </a:r>
          </a:p>
          <a:p>
            <a:pPr lvl="0" algn="just" eaLnBrk="0" hangingPunct="0"/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Мишницата е изградена от една кост – раменна кост /мишнична/. Раменната кост е дълга кост с тяло и два края. Горният край има глава, покрита със ставен хрущял и чрез нея раменната кост участва в образуването на раменната става. В страни от главата има две изпъквания и те са залавни места на важни мускули. На долния край на раменната кост има две костни образувания – макаричка и главичка, които са покрити със ставен хрущял и чрез тях раменната кост се свързва с лакътна и лъчева кости, които изграждат предмишницата.</a:t>
            </a:r>
          </a:p>
          <a:p>
            <a:pPr lvl="0" algn="just" eaLnBrk="0" hangingPunct="0"/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Тялото на раменната кост в горните си две трети е с цилиндрична форма, а долната му трета /дисталния край/ е с тристенно-призматична форма.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05" y="-24120"/>
            <a:ext cx="9392888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25" y="-24120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250466" y="-950853"/>
            <a:ext cx="4923146" cy="6776611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6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9515" y="3050427"/>
            <a:ext cx="1232461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ПРЕДМИШНИЦА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Предмишницата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е изградена от две кости – лакътна и лъчева. При нормално анатомично положение двете кости са разположени успоредно по дължината на предмишницата. Отвътре е лакътната кост, а отвън – лъчевата. Те са свързани помежду си в областта на телата чрез междукостна мембрана. Всяка една от двете кости има тяло и два края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–близък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/проксимален/ и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далечен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/дистален/. В областта на краищата се оформят костни структури, които са покрити със ставен хрущял и представляват ставни повърхнини, с които костите на предмишницата участват в образуването на лакътната става /ставата между раменна кост и предмишница/ и лъчево-киткина става /ставата между предмишницата и костите на китката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/. Двете кости на предмишницата позволяват свободно завъртане една спрямо друга (ротация).</a:t>
            </a:r>
            <a:endParaRPr lang="ru-RU" altLang="bg-BG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7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6365" y="1424247"/>
            <a:ext cx="1027005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КОСТИ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РЪКАТА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на ръката са 27 на брой, разделени в следните групи: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Кости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китката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Кости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пестника /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дланта/</a:t>
            </a:r>
            <a:endParaRPr lang="ru-RU" altLang="bg-BG" sz="22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Кости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пръстите /фаланги/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на китката са осем на брой. Те са подредени по четири в две редици – проксимална и дистална. Тяхната форма е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асиметрична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на пестника /наречени предкиткини кости/ са пет на брой. Те са по-дълги и всяка една отговаря на петте пръста.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на пръстите са образувани от фаланги и са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близки,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средни и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далечни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/нокътни/.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Основните фаланги се разполагат непосредствено след предкиткините кости. Втори, трети, четвърти и пети пръст имат по три фаланги – основна, средна и дистална. Първи пръст /палец/има две фаланги – основна и дистална.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93" y="-58677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13428" y="251916"/>
            <a:ext cx="5986035" cy="5879523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8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36" y="1671955"/>
            <a:ext cx="11711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9565" y="-7613"/>
            <a:ext cx="1597938" cy="2004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31032" t="10436" r="31073" b="20620"/>
          <a:stretch/>
        </p:blipFill>
        <p:spPr>
          <a:xfrm>
            <a:off x="5855516" y="724545"/>
            <a:ext cx="4172598" cy="544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589" y="-237218"/>
            <a:ext cx="5712015" cy="404582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9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4925" y="2862373"/>
            <a:ext cx="121920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КОСТИ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ТАЗОВ ПОЯС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Тазовият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пояс е образуван от две безименни кости, кръстна кост и опашна кост. Те са свързани помежду си и образуват пълен костен пръстен, чрез който гръбначният стълб се свързва с костите на свободния долен крайник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Тазът е костна защита на редица вътрешни органи в малкия таз и място за захващане на мускули.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Безименна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Всяка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безименна кост е образувана от срастването на три кости – хълбочна, седалищна и лонна.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Хълбочната кост е най-голяма. Има тяло и крило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Свързана е чрез влакнесто-хрущялни плочки с кръсцовата кост. Тези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образувания са залавни места на коремни мускули. Върху външната повърхност на крилото на хълбочната кост различаваме три седалищни линии, които са залавни места на седалищни мускули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altLang="bg-BG" sz="21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1095</Words>
  <Application>Microsoft Office PowerPoint</Application>
  <PresentationFormat>Widescreen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2020-03-25T10:56:21Z</dcterms:created>
  <dcterms:modified xsi:type="dcterms:W3CDTF">2020-08-30T18:22:50Z</dcterms:modified>
</cp:coreProperties>
</file>