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62" r:id="rId4"/>
    <p:sldId id="258" r:id="rId5"/>
    <p:sldId id="260" r:id="rId6"/>
    <p:sldId id="269" r:id="rId7"/>
    <p:sldId id="261" r:id="rId8"/>
    <p:sldId id="263" r:id="rId9"/>
    <p:sldId id="264" r:id="rId10"/>
    <p:sldId id="270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DECC8-C630-4636-8428-CAC78B62A356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6992-769C-494B-81AB-7A12B926DC3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808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/>
              <a:pPr/>
              <a:t>1</a:t>
            </a:fld>
            <a:endParaRPr lang="bg-BG" altLang="bg-BG"/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3F23500-DD8C-4318-8426-0954788DEA23}" type="datetime1">
              <a:rPr lang="de-DE" sz="1200">
                <a:latin typeface="+mn-lt"/>
              </a:rPr>
              <a:pPr algn="r">
                <a:defRPr/>
              </a:pPr>
              <a:t>30.08.2020</a:t>
            </a:fld>
            <a:endParaRPr lang="de-DE" sz="1200">
              <a:latin typeface="+mn-lt"/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2A8D2C4-6A4C-4C11-9B85-57BE4C1515AD}" type="slidenum">
              <a:rPr lang="de-DE" sz="1200">
                <a:latin typeface="+mn-lt"/>
              </a:rPr>
              <a:pPr algn="r">
                <a:defRPr/>
              </a:pPr>
              <a:t>1</a:t>
            </a:fld>
            <a:endParaRPr lang="de-DE" sz="1200">
              <a:latin typeface="+mn-lt"/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1959842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10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866986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11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3570964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12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261276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2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388015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3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2014238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4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138641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5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1784221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6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2686774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7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3808226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8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3566824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/>
              <a:pPr/>
              <a:t>9</a:t>
            </a:fld>
            <a:endParaRPr lang="bg-BG" altLang="bg-BG"/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3F23500-DD8C-4318-8426-0954788DEA23}" type="datetime1">
              <a:rPr lang="de-DE" sz="1200">
                <a:latin typeface="+mn-lt"/>
              </a:rPr>
              <a:pPr algn="r">
                <a:defRPr/>
              </a:pPr>
              <a:t>30.08.2020</a:t>
            </a:fld>
            <a:endParaRPr lang="de-DE" sz="1200">
              <a:latin typeface="+mn-lt"/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2A8D2C4-6A4C-4C11-9B85-57BE4C1515AD}" type="slidenum">
              <a:rPr lang="de-DE" sz="1200">
                <a:latin typeface="+mn-lt"/>
              </a:rPr>
              <a:pPr algn="r">
                <a:defRPr/>
              </a:pPr>
              <a:t>9</a:t>
            </a:fld>
            <a:endParaRPr lang="de-DE" sz="1200">
              <a:latin typeface="+mn-lt"/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21614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762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949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99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6BF09-769E-43ED-B5B1-85B342BAF518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9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76647-4A0E-4249-B5D1-9F417961DF9E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69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B025E-8677-4F4C-A3A9-4713D53FDA88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F84F7-DB33-4072-9BB3-37FB7516A461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39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6CA85-5D5E-4E61-BD8C-B644AE51F6B7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5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5D291-4CC0-4DF2-A3BC-53DBA062791F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16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266AE-081D-4FFE-9D56-5AF7A4E6DEDE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62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414C5-B869-4F70-9417-197679E91E6F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2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5659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AE15B-659D-4A23-86C2-0C7EFFA007E6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27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5B6E5-7238-4CA8-9123-77911FDEDD07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24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A3ED8-8C24-4154-B9B9-815B5141F30B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7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621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661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346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468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274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839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030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856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E37830-B87C-4CB3-8131-69616F65F5A9}" type="slidenum">
              <a:rPr lang="bg-BG" alt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4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</a:t>
            </a:fld>
            <a:endParaRPr lang="bg-BG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bg-BG" altLang="bg-BG" sz="3200" i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5"/>
            <a:ext cx="1450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/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1524000" y="6156326"/>
            <a:ext cx="9144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bg-BG" sz="20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endParaRPr lang="bg-BG" altLang="bg-BG" sz="2000"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bg-BG" altLang="bg-BG" i="1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5158" y="3198169"/>
            <a:ext cx="48016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bg-BG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ОПОРНО-ДВИГАТЕЛЕН АПАРАТ</a:t>
            </a:r>
          </a:p>
          <a:p>
            <a:pPr lvl="0" algn="ctr" eaLnBrk="0" hangingPunct="0"/>
            <a:r>
              <a:rPr lang="bg-BG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КОСТИ</a:t>
            </a:r>
            <a:r>
              <a:rPr lang="en-US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bg-BG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Туловище</a:t>
            </a:r>
            <a:r>
              <a:rPr lang="en-US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bg-BG" altLang="bg-BG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94" y="-14586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120" y="-14586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07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68" y="536456"/>
            <a:ext cx="5484228" cy="279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10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136" y="1671955"/>
            <a:ext cx="11711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16" y="-7614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778463"/>
            <a:ext cx="1219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 на гръдния кош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Гръдният кош е изграден от дванадесет чифта ребра, гръдна кост и дванадесетте гръдни прешлена. Има форма на пресечен конус. В него са поместени сърце, бели дробове и др. Благодарение на начина на свързване на неговите елементи той може да променя своя обем и изпълнява дихателна функция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Ребра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са дванадесет чифта. От тях първите седем са пряко свързани с гръдната кост и се наричат истински; три чифта /осми, девети и десети/ се наричат лъжливи и образуват хрущялна дъга, с която се залавят за хрущяла на седмите ребра. Последните два чифта /единадесети и дванадесети/ се наричат плаващи и се залавят единствено за прешлените. </a:t>
            </a:r>
          </a:p>
        </p:txBody>
      </p:sp>
    </p:spTree>
    <p:extLst>
      <p:ext uri="{BB962C8B-B14F-4D97-AF65-F5344CB8AC3E}">
        <p14:creationId xmlns:p14="http://schemas.microsoft.com/office/powerpoint/2010/main" val="17570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90" y="33377"/>
            <a:ext cx="5780015" cy="3574355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11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174875" y="3438054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16" y="-7614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331746"/>
            <a:ext cx="1198001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Ребрата започват от прешлените, чрез своята костна част и завършват на гръдната кост, чрез хрущялна част. Единствено плаващите ребра започват от прешлените и завършват в гръдната мускулатура.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Всяко ребро представлява извита костна плочка с тяло и два края. В задния си край реброто има глава и пъпка, чрез които се съчленява за гръдните прешлени. Напред в посока към гръдната кост реброто има тяло, ъгъл върху тялото /ъгълът е свързан с напречните размери на гръдния кош/ и бразда - разположена на долния ръб, откъм вътрешната страна на тялото и в нея се разполагат кръвоносни съдове.</a:t>
            </a:r>
          </a:p>
        </p:txBody>
      </p:sp>
    </p:spTree>
    <p:extLst>
      <p:ext uri="{BB962C8B-B14F-4D97-AF65-F5344CB8AC3E}">
        <p14:creationId xmlns:p14="http://schemas.microsoft.com/office/powerpoint/2010/main" val="12465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Untitled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30" y="147639"/>
            <a:ext cx="6861421" cy="49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12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16" y="-7614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911805"/>
            <a:ext cx="9043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Гръдната кост затваря отпред гръдния кош. Тя представлява плоска кост с дръжка, тяло и мечовиден израстък. По страничните й ръбове се намират изрезки за свързване с ключицата и ребрените хрущяли.</a:t>
            </a:r>
            <a:endParaRPr 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2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793" y="-24120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101" y="3755687"/>
            <a:ext cx="120988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 - двигателният апарат се изгражда от кости, свързвания между тях /стави/ и мускули. Те се обединяват в една система, тъй като съвместно осъществяват двигателната функция на организма.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 - двигателният апарат се състои от активна и пасивна част. Активната част са мускулите, чрез чиято функция /съкратимостта им/ се осъществява преместването на костите една спрямо друга или движение на самия индивид. Пасивната част са костите и свързването между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тях (ставите).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Костите са опорната част на двигателния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апарат. Те са като лостове, към които се прикачат мускулите.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Техният брой 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към тях се прикрепват всички меки тъкани.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Видовете кости са: дълги тръбести, къси и плоски, както и смесени.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9"/>
          <a:stretch>
            <a:fillRect/>
          </a:stretch>
        </p:blipFill>
        <p:spPr bwMode="auto">
          <a:xfrm>
            <a:off x="2558641" y="676920"/>
            <a:ext cx="7357145" cy="31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37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3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136" y="2180223"/>
            <a:ext cx="5293985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Костите изграждат скелета. По форма, функции и разположение костите на скелета се обособяват в следните групи: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-	Кости на черепа;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-	Кости на гръбначния стълб;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-	Кости на гръдния кош;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-	Кости на раменен пояс;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-	Кости на свободен горен крайник;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-	Кости на тазов пояс;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-	Кости на свободен долен крайник.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93" y="-24120"/>
            <a:ext cx="9692066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971" y="-7614"/>
            <a:ext cx="957532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07_08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10" y="676920"/>
            <a:ext cx="5435137" cy="547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4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4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1669" y="1369042"/>
            <a:ext cx="110409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</a:t>
            </a:r>
            <a:r>
              <a:rPr lang="bg-BG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Общо устройство</a:t>
            </a:r>
            <a:r>
              <a:rPr lang="ru-RU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гръбначния стълб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Гръбначният стълб е изграден от 24 прешлена, кръстна и опашна кост. </a:t>
            </a:r>
            <a:endParaRPr lang="en-US" altLang="bg-BG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Той </a:t>
            </a: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служи за основна опора на тялото и защитава поместения в него гръбначен мозък. Гръбначният стълб е с четири кривини – две изпъкнали напред – лордози /шийна и поясна/ и две с изпъкналост назад – кифози /гръдна и кръстна/. Тези кривини, обусловени от изправения стоеж на човека, изпълняват и ресорна функция.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Прешлените на гръбначния стълб се разделят на: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седем шийни;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дванадесет гръдни;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пет поясни;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кръстна кост - образувана от срастването на петте кръстни прешлена;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опашна кост - образувана от срастването на опашните прешлени /от три до пет/.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16" y="-7614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5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16" y="-7614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07_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76920"/>
            <a:ext cx="7377112" cy="547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7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Untitle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92" y="666900"/>
            <a:ext cx="4899526" cy="38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6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818780"/>
            <a:ext cx="952150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Всеки </a:t>
            </a: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прешлен е изграден от три </a:t>
            </a: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части:</a:t>
            </a:r>
            <a:r>
              <a:rPr lang="en-US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тяло</a:t>
            </a: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, дъга и израстъци.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Тялото </a:t>
            </a: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е разположено отпред. То носи тежестта на намиращите се над него органи.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Дъгата </a:t>
            </a: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се намира зад тялото, като изгражда с него прешленовия отвор. Заедно прешленовите отвори образуват гръбначно-мозъчен канал, </a:t>
            </a:r>
            <a:endParaRPr lang="ru-RU" altLang="bg-BG" sz="2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който се помества гръбначния мозък.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Израстъците </a:t>
            </a: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излизат от дъгата и са седем на брой – два напречни, един бодилков /насочен назад/ и четири ставни /два горни и два долни/. Чрез ставните израстъци прешлените се свързват помежду си, а за другите израстъци се залавят мускули и връзки.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Ставните </a:t>
            </a: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израстъци при шийните, гръдните и поясните прешлени са разположени в различни равнини. Това е свързано със сегментарното движение на гръбначния стълб.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93" y="-24120"/>
            <a:ext cx="9721324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97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117" y="-58676"/>
            <a:ext cx="989863" cy="124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1023457"/>
            <a:ext cx="55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ОБЩО УСТРОЙСТВО НА ПРЕШЛЕН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0" y="490394"/>
            <a:ext cx="3598877" cy="2331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56" y="535736"/>
            <a:ext cx="4039596" cy="2115732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7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791460"/>
            <a:ext cx="1219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Според местоположението и функцията прешлените имат групови особености. При шийните прешлени бодилковият израстък е раздвоен, ставните израстъци са отдалечени един от друг и прешленовия </a:t>
            </a: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отвор </a:t>
            </a: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е значително по-голям в сравнение с останалите групи прешлени.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напречните израстъци има отвори за преминаване на кръвоносни съдове към главата.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Изключения от основната структура на шийните прешлени правят: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- първи шиен прешлен - няма тяло, а има две дъги с две ставни повърхнини, разположени отгоре за съчленяване с костите на черепа;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- втори шиен прешлен – има зъб със ставна повърхнина разположена отпред на зъба, чрез която се свързва с първи шиен прешлен;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- седми шиен прешлен – бодилковият му израстък е дълъг, насочен назад и не е раздвоен.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739" y="-7614"/>
            <a:ext cx="1695764" cy="212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8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755881"/>
            <a:ext cx="118033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гръдните прешлени върху тялото и напречните израстъци има ставни повърхнини за съчленяване с ребрата.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Поясните прешлени са с най-масивно тяло. Напречните им израстъци са слабо изразени /наричат се още ребрени/, а ставните израстъци са разположени в друга равнина, различна от тази на ставните израстъци на шийните и гръдните прешлени.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Кръстната кост е образувана от срастването на петте кръстни прешлена. Има форма на триъгълник с обърнат надолу връх и основа нагоре. Има две повърхности – вътрешна гладка и външна изпъкнала с пет надлъжни гребена образувани от срастването на израстъците на кръстните прешлени.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16" y="-7614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27" y="1892867"/>
            <a:ext cx="4558162" cy="4248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8" y="800165"/>
            <a:ext cx="6514769" cy="5508561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9</a:t>
            </a:fld>
            <a:endParaRPr lang="bg-BG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bg-BG" altLang="bg-BG" sz="3200" i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/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bg-BG" sz="20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endParaRPr lang="bg-BG" altLang="bg-BG" sz="2000"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bg-BG" altLang="bg-BG" i="1" dirty="0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905" y="-24120"/>
            <a:ext cx="9392888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25" y="-24120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7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981</Words>
  <Application>Microsoft Office PowerPoint</Application>
  <PresentationFormat>Widescreen</PresentationFormat>
  <Paragraphs>105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2020-03-25T10:56:21Z</dcterms:created>
  <dcterms:modified xsi:type="dcterms:W3CDTF">2020-08-30T18:11:27Z</dcterms:modified>
</cp:coreProperties>
</file>