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5"/>
  </p:notesMasterIdLst>
  <p:sldIdLst>
    <p:sldId id="257" r:id="rId3"/>
    <p:sldId id="258" r:id="rId4"/>
    <p:sldId id="259" r:id="rId5"/>
    <p:sldId id="260" r:id="rId6"/>
    <p:sldId id="261" r:id="rId7"/>
    <p:sldId id="262" r:id="rId8"/>
    <p:sldId id="268" r:id="rId9"/>
    <p:sldId id="267" r:id="rId10"/>
    <p:sldId id="266" r:id="rId11"/>
    <p:sldId id="263" r:id="rId12"/>
    <p:sldId id="264" r:id="rId13"/>
    <p:sldId id="265" r:id="rId14"/>
  </p:sldIdLst>
  <p:sldSz cx="12192000" cy="6858000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8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" y="29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4DECC8-C630-4636-8428-CAC78B62A356}" type="datetimeFigureOut">
              <a:rPr lang="bg-BG" smtClean="0"/>
              <a:t>10.4.2020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086992-769C-494B-81AB-7A12B926DC3D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8480810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/>
              <a:pPr/>
              <a:t>1</a:t>
            </a:fld>
            <a:endParaRPr lang="bg-BG" altLang="bg-BG"/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23F23500-DD8C-4318-8426-0954788DEA23}" type="datetime1">
              <a:rPr lang="de-DE" sz="1200">
                <a:latin typeface="+mn-lt"/>
              </a:rPr>
              <a:pPr algn="r">
                <a:defRPr/>
              </a:pPr>
              <a:t>10.04.2020</a:t>
            </a:fld>
            <a:endParaRPr lang="de-DE" sz="1200">
              <a:latin typeface="+mn-lt"/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32A8D2C4-6A4C-4C11-9B85-57BE4C1515AD}" type="slidenum">
              <a:rPr lang="de-DE" sz="1200">
                <a:latin typeface="+mn-lt"/>
              </a:rPr>
              <a:pPr algn="r">
                <a:defRPr/>
              </a:pPr>
              <a:t>1</a:t>
            </a:fld>
            <a:endParaRPr lang="de-DE" sz="1200">
              <a:latin typeface="+mn-lt"/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19598429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>
                <a:solidFill>
                  <a:srgbClr val="000000"/>
                </a:solidFill>
              </a:rPr>
              <a:pPr/>
              <a:t>10</a:t>
            </a:fld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3F23500-DD8C-4318-8426-0954788DEA23}" type="datetime1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10.04.2020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2A8D2C4-6A4C-4C11-9B85-57BE4C1515AD}" type="slidenum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38082260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>
                <a:solidFill>
                  <a:srgbClr val="000000"/>
                </a:solidFill>
              </a:rPr>
              <a:pPr/>
              <a:t>11</a:t>
            </a:fld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3F23500-DD8C-4318-8426-0954788DEA23}" type="datetime1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10.04.2020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2A8D2C4-6A4C-4C11-9B85-57BE4C1515AD}" type="slidenum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19475823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>
                <a:solidFill>
                  <a:srgbClr val="000000"/>
                </a:solidFill>
              </a:rPr>
              <a:pPr/>
              <a:t>12</a:t>
            </a:fld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3F23500-DD8C-4318-8426-0954788DEA23}" type="datetime1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10.04.2020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2A8D2C4-6A4C-4C11-9B85-57BE4C1515AD}" type="slidenum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3110662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>
                <a:solidFill>
                  <a:srgbClr val="000000"/>
                </a:solidFill>
              </a:rPr>
              <a:pPr/>
              <a:t>2</a:t>
            </a:fld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3F23500-DD8C-4318-8426-0954788DEA23}" type="datetime1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10.04.2020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2A8D2C4-6A4C-4C11-9B85-57BE4C1515AD}" type="slidenum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2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20142383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/>
              <a:pPr/>
              <a:t>3</a:t>
            </a:fld>
            <a:endParaRPr lang="bg-BG" altLang="bg-BG"/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>
              <a:defRPr/>
            </a:pPr>
            <a:fld id="{23F23500-DD8C-4318-8426-0954788DEA23}" type="datetime1">
              <a:rPr lang="de-DE" sz="1200">
                <a:latin typeface="+mn-lt"/>
              </a:rPr>
              <a:pPr algn="r">
                <a:defRPr/>
              </a:pPr>
              <a:t>10.04.2020</a:t>
            </a:fld>
            <a:endParaRPr lang="de-DE" sz="1200">
              <a:latin typeface="+mn-lt"/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32A8D2C4-6A4C-4C11-9B85-57BE4C1515AD}" type="slidenum">
              <a:rPr lang="de-DE" sz="1200">
                <a:latin typeface="+mn-lt"/>
              </a:rPr>
              <a:pPr algn="r">
                <a:defRPr/>
              </a:pPr>
              <a:t>3</a:t>
            </a:fld>
            <a:endParaRPr lang="de-DE" sz="1200">
              <a:latin typeface="+mn-lt"/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2425750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>
                <a:solidFill>
                  <a:srgbClr val="000000"/>
                </a:solidFill>
              </a:rPr>
              <a:pPr/>
              <a:t>4</a:t>
            </a:fld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3F23500-DD8C-4318-8426-0954788DEA23}" type="datetime1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10.04.2020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2A8D2C4-6A4C-4C11-9B85-57BE4C1515AD}" type="slidenum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4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1386415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>
                <a:solidFill>
                  <a:srgbClr val="000000"/>
                </a:solidFill>
              </a:rPr>
              <a:pPr/>
              <a:t>5</a:t>
            </a:fld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3F23500-DD8C-4318-8426-0954788DEA23}" type="datetime1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10.04.2020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2A8D2C4-6A4C-4C11-9B85-57BE4C1515AD}" type="slidenum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268677473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>
                <a:solidFill>
                  <a:srgbClr val="000000"/>
                </a:solidFill>
              </a:rPr>
              <a:pPr/>
              <a:t>6</a:t>
            </a:fld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3F23500-DD8C-4318-8426-0954788DEA23}" type="datetime1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10.04.2020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2A8D2C4-6A4C-4C11-9B85-57BE4C1515AD}" type="slidenum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38801596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>
                <a:solidFill>
                  <a:srgbClr val="000000"/>
                </a:solidFill>
              </a:rPr>
              <a:pPr/>
              <a:t>7</a:t>
            </a:fld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3F23500-DD8C-4318-8426-0954788DEA23}" type="datetime1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10.04.2020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2A8D2C4-6A4C-4C11-9B85-57BE4C1515AD}" type="slidenum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245716820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>
                <a:solidFill>
                  <a:srgbClr val="000000"/>
                </a:solidFill>
              </a:rPr>
              <a:pPr/>
              <a:t>8</a:t>
            </a:fld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3F23500-DD8C-4318-8426-0954788DEA23}" type="datetime1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10.04.2020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2A8D2C4-6A4C-4C11-9B85-57BE4C1515AD}" type="slidenum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3183855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CBD9F0-63F0-4AE1-9DF1-490E30B3B971}" type="slidenum">
              <a:rPr lang="bg-BG" altLang="bg-BG">
                <a:solidFill>
                  <a:srgbClr val="000000"/>
                </a:solidFill>
              </a:rPr>
              <a:pPr/>
              <a:t>9</a:t>
            </a:fld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42" name="Rectangle 3"/>
          <p:cNvSpPr txBox="1">
            <a:spLocks noGrp="1" noChangeArrowheads="1"/>
          </p:cNvSpPr>
          <p:nvPr/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23F23500-DD8C-4318-8426-0954788DEA23}" type="datetime1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10.04.2020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fld id="{32A8D2C4-6A4C-4C11-9B85-57BE4C1515AD}" type="slidenum">
              <a:rPr lang="de-DE" sz="1200">
                <a:solidFill>
                  <a:srgbClr val="000000"/>
                </a:solidFill>
              </a:rPr>
              <a:pPr algn="r"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de-DE" sz="1200">
              <a:solidFill>
                <a:srgbClr val="000000"/>
              </a:solidFill>
            </a:endParaRPr>
          </a:p>
        </p:txBody>
      </p:sp>
      <p:sp>
        <p:nvSpPr>
          <p:cNvPr id="5124" name="Rectangle 2050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5125" name="Rectangle 205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</a:pPr>
            <a:endParaRPr lang="de-AT" altLang="bg-BG"/>
          </a:p>
        </p:txBody>
      </p:sp>
    </p:spTree>
    <p:extLst>
      <p:ext uri="{BB962C8B-B14F-4D97-AF65-F5344CB8AC3E}">
        <p14:creationId xmlns:p14="http://schemas.microsoft.com/office/powerpoint/2010/main" val="10331023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A823-802F-4339-ABDD-2B040B792744}" type="datetimeFigureOut">
              <a:rPr lang="bg-BG" smtClean="0"/>
              <a:t>10.4.2020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E928-EDE7-4688-8F85-4BDF3A8B21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1476229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A823-802F-4339-ABDD-2B040B792744}" type="datetimeFigureOut">
              <a:rPr lang="bg-BG" smtClean="0"/>
              <a:t>10.4.2020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E928-EDE7-4688-8F85-4BDF3A8B21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4894946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A823-802F-4339-ABDD-2B040B792744}" type="datetimeFigureOut">
              <a:rPr lang="bg-BG" smtClean="0"/>
              <a:t>10.4.2020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E928-EDE7-4688-8F85-4BDF3A8B21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99912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76BF09-769E-43ED-B5B1-85B342BAF518}" type="slidenum">
              <a:rPr lang="bg-BG" altLang="bg-BG">
                <a:solidFill>
                  <a:srgbClr val="000000"/>
                </a:solidFill>
              </a:rPr>
              <a:pPr/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3498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E76647-4A0E-4249-B5D1-9F417961DF9E}" type="slidenum">
              <a:rPr lang="bg-BG" altLang="bg-BG">
                <a:solidFill>
                  <a:srgbClr val="000000"/>
                </a:solidFill>
              </a:rPr>
              <a:pPr/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4697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EB025E-8677-4F4C-A3A9-4713D53FDA88}" type="slidenum">
              <a:rPr lang="bg-BG" altLang="bg-BG">
                <a:solidFill>
                  <a:srgbClr val="000000"/>
                </a:solidFill>
              </a:rPr>
              <a:pPr/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3242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CF84F7-DB33-4072-9BB3-37FB7516A461}" type="slidenum">
              <a:rPr lang="bg-BG" altLang="bg-BG">
                <a:solidFill>
                  <a:srgbClr val="000000"/>
                </a:solidFill>
              </a:rPr>
              <a:pPr/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0399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46CA85-5D5E-4E61-BD8C-B644AE51F6B7}" type="slidenum">
              <a:rPr lang="bg-BG" altLang="bg-BG">
                <a:solidFill>
                  <a:srgbClr val="000000"/>
                </a:solidFill>
              </a:rPr>
              <a:pPr/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73530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305D291-4CC0-4DF2-A3BC-53DBA062791F}" type="slidenum">
              <a:rPr lang="bg-BG" altLang="bg-BG">
                <a:solidFill>
                  <a:srgbClr val="000000"/>
                </a:solidFill>
              </a:rPr>
              <a:pPr/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3167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1266AE-081D-4FFE-9D56-5AF7A4E6DEDE}" type="slidenum">
              <a:rPr lang="bg-BG" altLang="bg-BG">
                <a:solidFill>
                  <a:srgbClr val="000000"/>
                </a:solidFill>
              </a:rPr>
              <a:pPr/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862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5414C5-B869-4F70-9417-197679E91E6F}" type="slidenum">
              <a:rPr lang="bg-BG" altLang="bg-BG">
                <a:solidFill>
                  <a:srgbClr val="000000"/>
                </a:solidFill>
              </a:rPr>
              <a:pPr/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421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A823-802F-4339-ABDD-2B040B792744}" type="datetimeFigureOut">
              <a:rPr lang="bg-BG" smtClean="0"/>
              <a:t>10.4.2020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E928-EDE7-4688-8F85-4BDF3A8B21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556595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20AE15B-659D-4A23-86C2-0C7EFFA007E6}" type="slidenum">
              <a:rPr lang="bg-BG" altLang="bg-BG">
                <a:solidFill>
                  <a:srgbClr val="000000"/>
                </a:solidFill>
              </a:rPr>
              <a:pPr/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6271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25B6E5-7238-4CA8-9123-77911FDEDD07}" type="slidenum">
              <a:rPr lang="bg-BG" altLang="bg-BG">
                <a:solidFill>
                  <a:srgbClr val="000000"/>
                </a:solidFill>
              </a:rPr>
              <a:pPr/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24247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24A3ED8-8C24-4154-B9B9-815B5141F30B}" type="slidenum">
              <a:rPr lang="bg-BG" altLang="bg-BG">
                <a:solidFill>
                  <a:srgbClr val="000000"/>
                </a:solidFill>
              </a:rPr>
              <a:pPr/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6762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A823-802F-4339-ABDD-2B040B792744}" type="datetimeFigureOut">
              <a:rPr lang="bg-BG" smtClean="0"/>
              <a:t>10.4.2020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E928-EDE7-4688-8F85-4BDF3A8B21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706213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A823-802F-4339-ABDD-2B040B792744}" type="datetimeFigureOut">
              <a:rPr lang="bg-BG" smtClean="0"/>
              <a:t>10.4.2020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E928-EDE7-4688-8F85-4BDF3A8B21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3466134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A823-802F-4339-ABDD-2B040B792744}" type="datetimeFigureOut">
              <a:rPr lang="bg-BG" smtClean="0"/>
              <a:t>10.4.2020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E928-EDE7-4688-8F85-4BDF3A8B21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734689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A823-802F-4339-ABDD-2B040B792744}" type="datetimeFigureOut">
              <a:rPr lang="bg-BG" smtClean="0"/>
              <a:t>10.4.2020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E928-EDE7-4688-8F85-4BDF3A8B21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944688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A823-802F-4339-ABDD-2B040B792744}" type="datetimeFigureOut">
              <a:rPr lang="bg-BG" smtClean="0"/>
              <a:t>10.4.2020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E928-EDE7-4688-8F85-4BDF3A8B21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9627481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A823-802F-4339-ABDD-2B040B792744}" type="datetimeFigureOut">
              <a:rPr lang="bg-BG" smtClean="0"/>
              <a:t>10.4.2020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E928-EDE7-4688-8F85-4BDF3A8B21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0783932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A0A823-802F-4339-ABDD-2B040B792744}" type="datetimeFigureOut">
              <a:rPr lang="bg-BG" smtClean="0"/>
              <a:t>10.4.2020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B5E928-EDE7-4688-8F85-4BDF3A8B21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1903016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A0A823-802F-4339-ABDD-2B040B792744}" type="datetimeFigureOut">
              <a:rPr lang="bg-BG" smtClean="0"/>
              <a:t>10.4.2020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5E928-EDE7-4688-8F85-4BDF3A8B21B1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048566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bg-BG" altLang="bg-BG" smtClean="0"/>
              <a:t>Click to edit Master text styles</a:t>
            </a:r>
          </a:p>
          <a:p>
            <a:pPr lvl="1"/>
            <a:r>
              <a:rPr lang="bg-BG" altLang="bg-BG" smtClean="0"/>
              <a:t>Second level</a:t>
            </a:r>
          </a:p>
          <a:p>
            <a:pPr lvl="2"/>
            <a:r>
              <a:rPr lang="bg-BG" altLang="bg-BG" smtClean="0"/>
              <a:t>Third level</a:t>
            </a:r>
          </a:p>
          <a:p>
            <a:pPr lvl="3"/>
            <a:r>
              <a:rPr lang="bg-BG" altLang="bg-BG" smtClean="0"/>
              <a:t>Fourth level</a:t>
            </a:r>
          </a:p>
          <a:p>
            <a:pPr lvl="4"/>
            <a:r>
              <a:rPr lang="bg-BG" altLang="bg-BG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EE37830-B87C-4CB3-8131-69616F65F5A9}" type="slidenum">
              <a:rPr lang="bg-BG" altLang="bg-BG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bg-BG" altLang="bg-BG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3417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21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image" Target="../media/image14.png"/><Relationship Id="rId7" Type="http://schemas.openxmlformats.org/officeDocument/2006/relationships/image" Target="../media/image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75" y="547076"/>
            <a:ext cx="5715000" cy="4763156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1</a:t>
            </a:fld>
            <a:endParaRPr lang="bg-BG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endParaRPr lang="bg-BG" altLang="bg-BG" sz="3200" i="1">
              <a:solidFill>
                <a:schemeClr val="accent2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5"/>
            <a:ext cx="1450077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bg-BG" altLang="bg-BG"/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-1" y="6156326"/>
            <a:ext cx="12298261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bg-BG" sz="200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endParaRPr lang="bg-BG" altLang="bg-BG" sz="2000"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bg-BG" altLang="bg-BG" i="1" dirty="0"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695150" y="5225316"/>
            <a:ext cx="480169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hangingPunct="0"/>
            <a:r>
              <a:rPr lang="bg-BG" altLang="bg-BG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ОПОРНО-ДВИГАТЕЛЕН АПАРАТ</a:t>
            </a:r>
          </a:p>
          <a:p>
            <a:pPr lvl="0" algn="ctr" eaLnBrk="0" hangingPunct="0"/>
            <a:r>
              <a:rPr lang="bg-BG" altLang="bg-BG" sz="2400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СТАВИ НА ДОЛЕН КРАЙНИК</a:t>
            </a:r>
            <a:endParaRPr lang="bg-BG" altLang="bg-BG" sz="2400" dirty="0">
              <a:solidFill>
                <a:srgbClr val="000000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793" y="-24120"/>
            <a:ext cx="9144000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" y="-24120"/>
            <a:ext cx="1628775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4694" y="-24120"/>
            <a:ext cx="17795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671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-311" t="28203" r="8274" b="11039"/>
          <a:stretch/>
        </p:blipFill>
        <p:spPr>
          <a:xfrm>
            <a:off x="96503" y="898217"/>
            <a:ext cx="5964572" cy="354854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6867" t="20503" r="21365" b="3538"/>
          <a:stretch/>
        </p:blipFill>
        <p:spPr>
          <a:xfrm>
            <a:off x="6690317" y="503339"/>
            <a:ext cx="3783434" cy="4224662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10</a:t>
            </a:fld>
            <a:endParaRPr lang="bg-BG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altLang="bg-BG" sz="3200" i="1">
              <a:solidFill>
                <a:srgbClr val="3333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>
                <a:solidFill>
                  <a:srgbClr val="000000"/>
                </a:solidFill>
              </a:rPr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bg-BG" sz="20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sz="20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793" y="-24120"/>
            <a:ext cx="9144000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" y="-24120"/>
            <a:ext cx="1628775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916" y="-7614"/>
            <a:ext cx="17795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4269722"/>
            <a:ext cx="12192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Горна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скочна става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горната скочна става се съчленяват двата пищяла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(костите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подбедрицата)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със скочната кост. Ставните повърхнини имат скрипецовидна форма. Ставата е укрепена със здрави връзки, които са разположени странично и свързват двата пищяла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(техните глезени)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костите на ходилото. Отвътре е разполоена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сборната делтовидна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връзка, 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отвън са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три отделни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връзки–предна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задна скочно-малкопищялни,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петно-малкопищялна. Ставата има една степен свобода на движение –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сгъване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разгъване.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0379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425" y="859644"/>
            <a:ext cx="4048095" cy="40602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243" y="676920"/>
            <a:ext cx="2392110" cy="42908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3941" y="133759"/>
            <a:ext cx="4123975" cy="4859603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11</a:t>
            </a:fld>
            <a:endParaRPr lang="bg-BG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altLang="bg-BG" sz="3200" i="1">
              <a:solidFill>
                <a:srgbClr val="3333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>
                <a:solidFill>
                  <a:srgbClr val="000000"/>
                </a:solidFill>
              </a:rPr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bg-BG" sz="20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sz="20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0793" y="-24120"/>
            <a:ext cx="9144000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" y="-24120"/>
            <a:ext cx="1628775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916" y="-7614"/>
            <a:ext cx="17795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4540985"/>
            <a:ext cx="1209186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Долна скочна става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Ходилото освен да се сгъва и разгъва може да се привежда и отвежда. Това движение се извършва в ставата съчленяваща скочната кост с петната и ладиевидната кост. Тази става, която се образува между тези кости се нарича долна скочна става. Горната и долната скочни стави могат да се разглеждат като ставен комплекс на ходилото /глезенна става/ с две степени свобода на движение</a:t>
            </a:r>
          </a:p>
        </p:txBody>
      </p:sp>
    </p:spTree>
    <p:extLst>
      <p:ext uri="{BB962C8B-B14F-4D97-AF65-F5344CB8AC3E}">
        <p14:creationId xmlns:p14="http://schemas.microsoft.com/office/powerpoint/2010/main" val="1868807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12</a:t>
            </a:fld>
            <a:endParaRPr lang="bg-BG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altLang="bg-BG" sz="3200" i="1">
              <a:solidFill>
                <a:srgbClr val="3333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>
                <a:solidFill>
                  <a:srgbClr val="000000"/>
                </a:solidFill>
              </a:rPr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bg-BG" sz="20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sz="20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1414" y="0"/>
            <a:ext cx="9144000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" y="-24120"/>
            <a:ext cx="1628775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916" y="-7614"/>
            <a:ext cx="17795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1729109" y="1361556"/>
            <a:ext cx="10043995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ДЯЛОВИ ВЪПРОСИ:</a:t>
            </a:r>
          </a:p>
          <a:p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По структура тазобедрената става към кой стави спада?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Кои кости образуват тазобедрената става?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Има ли коригиращо устройство тазобедрената става и кое е то?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Колко групи връзки стабилизират тазобедрената става?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Опишете видовете движение в тазобедрената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ставата?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6. Колянната става от кои кости се образува?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7. Има ли коригиращо устройство колянната става и кое е то?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8. Опишете групите връзки на колянната става.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9. Опишете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видовете движение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колянната става.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10. Горната скочна става се образува от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……….. (кои кости)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11.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Опишете кои са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ставните връзки на горна скочна става.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12. Долна скочна става се образува от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………………… (кои кости)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13. Колко степени свобода на движение има в комплекса горна и долна скочни стави?</a:t>
            </a:r>
          </a:p>
        </p:txBody>
      </p:sp>
    </p:spTree>
    <p:extLst>
      <p:ext uri="{BB962C8B-B14F-4D97-AF65-F5344CB8AC3E}">
        <p14:creationId xmlns:p14="http://schemas.microsoft.com/office/powerpoint/2010/main" val="2197238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2</a:t>
            </a:fld>
            <a:endParaRPr lang="bg-BG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altLang="bg-BG" sz="3200" i="1">
              <a:solidFill>
                <a:srgbClr val="3333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>
                <a:solidFill>
                  <a:srgbClr val="000000"/>
                </a:solidFill>
              </a:rPr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bg-BG" sz="20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sz="20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793" y="-24120"/>
            <a:ext cx="9144000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" y="-24120"/>
            <a:ext cx="1628775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916" y="-7614"/>
            <a:ext cx="17795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66861" y="3879276"/>
            <a:ext cx="12091864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Стави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долен крайник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Долният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крайник при човека има четири големи и главни  стави: тазобедрена, колянна и две скочни – горна и долна, обединени в едно функционално цяло. Тазобедрената става има три степени свобода на движение, а останалите три стави по една степен. Извършващите движенията мускули се разполагат около ставите в строго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определени групи според функция в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спрямо осите на движение във всяка от тях.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Когато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 описват движенията на долния крайник винаги се има предвид основния стоеж като постоянно изходно положение.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49146" y="679121"/>
            <a:ext cx="2414304" cy="3530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47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8514" t="3279" r="22258" b="-263"/>
          <a:stretch/>
        </p:blipFill>
        <p:spPr>
          <a:xfrm>
            <a:off x="6803567" y="621364"/>
            <a:ext cx="3892492" cy="441465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3583" t="12640" r="26655" b="744"/>
          <a:stretch/>
        </p:blipFill>
        <p:spPr>
          <a:xfrm>
            <a:off x="1010825" y="672464"/>
            <a:ext cx="3334671" cy="4414651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chemeClr val="tx1">
                    <a:tint val="75000"/>
                  </a:schemeClr>
                </a:solidFill>
              </a:rPr>
              <a:pPr algn="r">
                <a:defRPr/>
              </a:pPr>
              <a:t>3</a:t>
            </a:fld>
            <a:endParaRPr lang="bg-BG" sz="1200">
              <a:solidFill>
                <a:schemeClr val="tx1">
                  <a:tint val="75000"/>
                </a:scheme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hangingPunct="0"/>
            <a:endParaRPr lang="bg-BG" altLang="bg-BG" sz="3200" i="1">
              <a:solidFill>
                <a:schemeClr val="accent2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bg-BG" altLang="bg-BG"/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en-US" altLang="bg-BG" sz="2000">
              <a:solidFill>
                <a:schemeClr val="bg1"/>
              </a:solidFill>
              <a:latin typeface="Calibri" pitchFamily="34" charset="0"/>
              <a:cs typeface="Arial" charset="0"/>
            </a:endParaRPr>
          </a:p>
          <a:p>
            <a:endParaRPr lang="bg-BG" altLang="bg-BG" sz="2000"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endParaRPr lang="bg-BG" altLang="bg-BG" i="1" dirty="0"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1905" y="-24120"/>
            <a:ext cx="9392888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" y="-24120"/>
            <a:ext cx="1628775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7325" y="-24120"/>
            <a:ext cx="17795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25039" y="4601310"/>
            <a:ext cx="1202677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Тазобедрена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става</a:t>
            </a: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Тазобедрената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става осъществява връзката на свободния долен крайник с туловището. Тя се образува при съчленяването на главулечната яма на безименната кост  и главата на бедрената кост.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Коригиращото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е ставна устна. Ставната капсула се залавя за ръба на ставните повърхнини и тя е леко обтегната. </a:t>
            </a:r>
          </a:p>
        </p:txBody>
      </p:sp>
    </p:spTree>
    <p:extLst>
      <p:ext uri="{BB962C8B-B14F-4D97-AF65-F5344CB8AC3E}">
        <p14:creationId xmlns:p14="http://schemas.microsoft.com/office/powerpoint/2010/main" val="2148544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1939" t="9977" r="14386"/>
          <a:stretch/>
        </p:blipFill>
        <p:spPr>
          <a:xfrm>
            <a:off x="7316125" y="669739"/>
            <a:ext cx="3510366" cy="320459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7354" t="6202" r="12746" b="1000"/>
          <a:stretch/>
        </p:blipFill>
        <p:spPr>
          <a:xfrm>
            <a:off x="1448434" y="654375"/>
            <a:ext cx="3442268" cy="3140071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4</a:t>
            </a:fld>
            <a:endParaRPr lang="bg-BG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altLang="bg-BG" sz="3200" i="1">
              <a:solidFill>
                <a:srgbClr val="3333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>
                <a:solidFill>
                  <a:srgbClr val="000000"/>
                </a:solidFill>
              </a:rPr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bg-BG" sz="20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sz="20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793" y="-24120"/>
            <a:ext cx="9144000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" y="-24120"/>
            <a:ext cx="1628775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916" y="-7614"/>
            <a:ext cx="17795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52153" y="3677981"/>
            <a:ext cx="12244153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Връзките разделяме на две групи – вътреставни и външни. Към външните връзки особено важна роля играе хълбочно-бедрената връзка. Тя се разполага между хълбочната кост и бедрената кост. Разположена е отпред и поддържа изправения стоеж чрез огроничаване разгъването в ставата. Другите две връзки стабилизиращи ставата и ограничаващи отвеждането и ротацията са седалищно-бедрена /разположена отзад и свързваща седалищната кост с бедрената кост/ и лонно-бедрена /разположена отвътре и свързва лонната кост с бедрената кост/. В ставната кухина се разполагат други две връзки – напречна връзка на главулечната яма и връзка на главата на бедрената кост. Именно в тази връзка се разполага кръвоносен съд, който изхранва ставния хрущял. Тя служи и като мека подложка между ставните повърхнини</a:t>
            </a:r>
            <a:endParaRPr lang="bg-B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54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6175" y="676920"/>
            <a:ext cx="4916511" cy="4440364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5</a:t>
            </a:fld>
            <a:endParaRPr lang="bg-BG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altLang="bg-BG" sz="3200" i="1">
              <a:solidFill>
                <a:srgbClr val="3333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>
                <a:solidFill>
                  <a:srgbClr val="000000"/>
                </a:solidFill>
              </a:rPr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bg-BG" sz="20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sz="20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0793" y="-24120"/>
            <a:ext cx="9144000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" y="-24120"/>
            <a:ext cx="1628775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916" y="-7614"/>
            <a:ext cx="17795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-34925" y="4830035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Тазобедрената става има кълбовидна форма, тя е с тристепенна свобода на движение и сравнително малко на брой възможности за движение в междинни равнини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Позволява сравнително по-ограничени движения в трите равнини спрямо съответната раменна става в горния крайник, доколкото е повече оформена около идеята за стабилност, отколкото за гъвкавост и подвижност.</a:t>
            </a:r>
            <a:endParaRPr lang="bg-B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91830" y="824564"/>
            <a:ext cx="3200677" cy="39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864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2892" t="12124" r="32610"/>
          <a:stretch/>
        </p:blipFill>
        <p:spPr>
          <a:xfrm>
            <a:off x="1999310" y="486560"/>
            <a:ext cx="3531766" cy="47872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22952" t="13042" r="21981" b="1482"/>
          <a:stretch/>
        </p:blipFill>
        <p:spPr>
          <a:xfrm>
            <a:off x="6828704" y="97791"/>
            <a:ext cx="3649212" cy="5117284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6</a:t>
            </a:fld>
            <a:endParaRPr lang="bg-BG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altLang="bg-BG" sz="3200" i="1">
              <a:solidFill>
                <a:srgbClr val="3333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>
                <a:solidFill>
                  <a:srgbClr val="000000"/>
                </a:solidFill>
              </a:rPr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bg-BG" sz="20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sz="20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793" y="-24120"/>
            <a:ext cx="9144000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" y="-24120"/>
            <a:ext cx="1628775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916" y="-7614"/>
            <a:ext cx="17795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6793" y="4884183"/>
            <a:ext cx="12192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Колянна става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Колянната става е най-сложната става в човека. В нея се съчленяват бедрена кост, голям пищял и капаче. Ставните повърхнини не си съответстват. Коригиращото устройство са менискусите. Ставната капсула има цилиндрична форма. Тя се залавя за ръба на ставните повърхнини, като отпред има прозорче за капачето. </a:t>
            </a:r>
            <a:endParaRPr lang="bg-B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8371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7</a:t>
            </a:fld>
            <a:endParaRPr lang="bg-BG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altLang="bg-BG" sz="3200" i="1">
              <a:solidFill>
                <a:srgbClr val="3333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>
                <a:solidFill>
                  <a:srgbClr val="000000"/>
                </a:solidFill>
              </a:rPr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bg-BG" sz="20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sz="20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0793" y="-24120"/>
            <a:ext cx="9144000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" y="-24120"/>
            <a:ext cx="1628775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916" y="-7614"/>
            <a:ext cx="17795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0" y="2034590"/>
            <a:ext cx="12091864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Ставните връзки се разделят на три групи: връзки на капачето; вътреставни връзки и странични връзки.</a:t>
            </a:r>
          </a:p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Към вътреставните връзки спадат: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редна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задна кръстни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връзки (ограничители на сгъване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разгъване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ставата);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напречна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връзка на колянната става (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свързва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двата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менискуса);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задколянна връзка;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връзка 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външния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менискус.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Външните връзки са представени от: Страничните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връзки свързват бедрото с двата пищяла (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голям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малък)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възпрепятстват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отвеждане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привеждане,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стабилизират ставата.</a:t>
            </a:r>
          </a:p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Капачковата връзка е производна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крайните сухожилия на четирите глави на четириглавия бедрен мускул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(неговото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крайно залавно място е под капачето, върху изпъкването на големия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пищял).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2597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11958" t="3307" r="28631"/>
          <a:stretch/>
        </p:blipFill>
        <p:spPr>
          <a:xfrm>
            <a:off x="4902802" y="1364661"/>
            <a:ext cx="2759978" cy="433867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26002" t="11022" r="22789"/>
          <a:stretch/>
        </p:blipFill>
        <p:spPr>
          <a:xfrm>
            <a:off x="7607621" y="680127"/>
            <a:ext cx="3540154" cy="543336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/>
          <a:srcRect l="19820" t="13134" r="22834"/>
          <a:stretch/>
        </p:blipFill>
        <p:spPr>
          <a:xfrm>
            <a:off x="1157681" y="676920"/>
            <a:ext cx="3884102" cy="5479406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8</a:t>
            </a:fld>
            <a:endParaRPr lang="bg-BG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altLang="bg-BG" sz="3200" i="1">
              <a:solidFill>
                <a:srgbClr val="3333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>
                <a:solidFill>
                  <a:srgbClr val="000000"/>
                </a:solidFill>
              </a:rPr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bg-BG" sz="20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sz="20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0793" y="-24120"/>
            <a:ext cx="9144000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" y="-24120"/>
            <a:ext cx="1628775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916" y="-7614"/>
            <a:ext cx="17795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97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0138" y="498961"/>
            <a:ext cx="4136119" cy="44520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1074" y="687753"/>
            <a:ext cx="4534005" cy="4211273"/>
          </a:xfrm>
          <a:prstGeom prst="rect">
            <a:avLst/>
          </a:prstGeom>
        </p:spPr>
      </p:pic>
      <p:sp>
        <p:nvSpPr>
          <p:cNvPr id="7" name="Slide Number Placeholder 5"/>
          <p:cNvSpPr txBox="1">
            <a:spLocks noGrp="1"/>
          </p:cNvSpPr>
          <p:nvPr/>
        </p:nvSpPr>
        <p:spPr>
          <a:xfrm>
            <a:off x="8077200" y="6356351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>
              <a:defRPr/>
            </a:pPr>
            <a:fld id="{47D02ED7-C95B-471A-9423-03CC5BC9B10A}" type="slidenum">
              <a:rPr lang="bg-BG" sz="1200">
                <a:solidFill>
                  <a:srgbClr val="000000">
                    <a:tint val="75000"/>
                  </a:srgbClr>
                </a:solidFill>
              </a:rPr>
              <a:pPr algn="r">
                <a:defRPr/>
              </a:pPr>
              <a:t>9</a:t>
            </a:fld>
            <a:endParaRPr lang="bg-BG" sz="120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075" name="Rectangle 9"/>
          <p:cNvSpPr>
            <a:spLocks noChangeArrowheads="1"/>
          </p:cNvSpPr>
          <p:nvPr/>
        </p:nvSpPr>
        <p:spPr bwMode="auto">
          <a:xfrm>
            <a:off x="1774825" y="1647825"/>
            <a:ext cx="85725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bg-BG" altLang="bg-BG" sz="3200" i="1">
              <a:solidFill>
                <a:srgbClr val="333399"/>
              </a:solidFill>
              <a:latin typeface="Times New Roman" pitchFamily="18" charset="0"/>
              <a:cs typeface="Arial" charset="0"/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9117014" y="6308726"/>
            <a:ext cx="1550987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bg-BG" altLang="bg-BG">
                <a:solidFill>
                  <a:srgbClr val="000000"/>
                </a:solidFill>
              </a:rPr>
              <a:t>Д-р Загорски</a:t>
            </a:r>
          </a:p>
        </p:txBody>
      </p:sp>
      <p:sp>
        <p:nvSpPr>
          <p:cNvPr id="3079" name="Rectangle 1038"/>
          <p:cNvSpPr>
            <a:spLocks noChangeArrowheads="1"/>
          </p:cNvSpPr>
          <p:nvPr/>
        </p:nvSpPr>
        <p:spPr bwMode="auto">
          <a:xfrm>
            <a:off x="0" y="6156326"/>
            <a:ext cx="12192000" cy="701675"/>
          </a:xfrm>
          <a:prstGeom prst="rect">
            <a:avLst/>
          </a:prstGeom>
          <a:solidFill>
            <a:srgbClr val="3366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bg-BG" sz="2000">
              <a:solidFill>
                <a:srgbClr val="FFFFFF"/>
              </a:solidFill>
              <a:latin typeface="Calibri" pitchFamily="34" charset="0"/>
              <a:cs typeface="Arial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sz="2000">
              <a:solidFill>
                <a:srgbClr val="000000"/>
              </a:solidFill>
              <a:latin typeface="Calibri" pitchFamily="34" charset="0"/>
              <a:cs typeface="Arial" charset="0"/>
            </a:endParaRPr>
          </a:p>
        </p:txBody>
      </p:sp>
      <p:sp>
        <p:nvSpPr>
          <p:cNvPr id="3080" name="Rectangle 8"/>
          <p:cNvSpPr>
            <a:spLocks noChangeArrowheads="1"/>
          </p:cNvSpPr>
          <p:nvPr/>
        </p:nvSpPr>
        <p:spPr bwMode="auto">
          <a:xfrm>
            <a:off x="2209800" y="3429001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2"/>
                </a:solidFill>
                <a:latin typeface="Arial" charset="0"/>
              </a:defRPr>
            </a:lvl1pPr>
            <a:lvl2pPr algn="ctr"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bg-BG" altLang="bg-BG" i="1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0793" y="-24120"/>
            <a:ext cx="9144000" cy="701040"/>
          </a:xfrm>
          <a:prstGeom prst="rect">
            <a:avLst/>
          </a:prstGeom>
        </p:spPr>
      </p:pic>
      <p:pic>
        <p:nvPicPr>
          <p:cNvPr id="3077" name="Picture 5" descr="logonsa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36" y="-24120"/>
            <a:ext cx="1628775" cy="1844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inesis-logo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916" y="-7614"/>
            <a:ext cx="1779587" cy="2232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770" y="4588610"/>
            <a:ext cx="12032609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Колянната става има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една основна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степен свобода на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движение: сгъване/разгъване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Поради анатомични особености в структурата на кондилите на бедрената кост при основното движение, в хоризонталната равнина, се наблюдава приплъзгване на ставните повърхнини, в резултат на което се извършва лека ротация - при сгъване, ротация навътре и при разгъване – ротация навън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Така колянната става е способна и на ротация</a:t>
            </a:r>
            <a:endParaRPr lang="bg-B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1699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</TotalTime>
  <Words>948</Words>
  <Application>Microsoft Office PowerPoint</Application>
  <PresentationFormat>Widescreen</PresentationFormat>
  <Paragraphs>100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User</cp:lastModifiedBy>
  <cp:revision>11</cp:revision>
  <dcterms:created xsi:type="dcterms:W3CDTF">2020-03-25T10:56:21Z</dcterms:created>
  <dcterms:modified xsi:type="dcterms:W3CDTF">2020-04-10T17:00:38Z</dcterms:modified>
</cp:coreProperties>
</file>