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9"/>
  </p:notesMasterIdLst>
  <p:sldIdLst>
    <p:sldId id="264" r:id="rId3"/>
    <p:sldId id="265" r:id="rId4"/>
    <p:sldId id="266" r:id="rId5"/>
    <p:sldId id="267" r:id="rId6"/>
    <p:sldId id="268" r:id="rId7"/>
    <p:sldId id="269" r:id="rId8"/>
    <p:sldId id="270" r:id="rId9"/>
    <p:sldId id="257" r:id="rId10"/>
    <p:sldId id="258" r:id="rId11"/>
    <p:sldId id="261" r:id="rId12"/>
    <p:sldId id="260" r:id="rId13"/>
    <p:sldId id="259" r:id="rId14"/>
    <p:sldId id="273" r:id="rId15"/>
    <p:sldId id="272" r:id="rId16"/>
    <p:sldId id="262" r:id="rId17"/>
    <p:sldId id="263" r:id="rId18"/>
  </p:sldIdLst>
  <p:sldSz cx="12192000" cy="6858000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8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" y="29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4DECC8-C630-4636-8428-CAC78B62A356}" type="datetimeFigureOut">
              <a:rPr lang="bg-BG" smtClean="0"/>
              <a:t>30.8.2020 г.</a:t>
            </a:fld>
            <a:endParaRPr lang="bg-B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g-B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086992-769C-494B-81AB-7A12B926DC3D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8480810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CBD9F0-63F0-4AE1-9DF1-490E30B3B971}" type="slidenum">
              <a:rPr lang="bg-BG" altLang="bg-BG"/>
              <a:pPr/>
              <a:t>1</a:t>
            </a:fld>
            <a:endParaRPr lang="bg-BG" altLang="bg-BG"/>
          </a:p>
        </p:txBody>
      </p:sp>
      <p:sp>
        <p:nvSpPr>
          <p:cNvPr id="10242" name="Rectangle 3"/>
          <p:cNvSpPr txBox="1">
            <a:spLocks noGrp="1" noChangeArrowheads="1"/>
          </p:cNvSpPr>
          <p:nvPr/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23F23500-DD8C-4318-8426-0954788DEA23}" type="datetime1">
              <a:rPr lang="de-DE" sz="1200">
                <a:latin typeface="+mn-lt"/>
              </a:rPr>
              <a:pPr algn="r">
                <a:defRPr/>
              </a:pPr>
              <a:t>30.08.2020</a:t>
            </a:fld>
            <a:endParaRPr lang="de-DE" sz="1200">
              <a:latin typeface="+mn-lt"/>
            </a:endParaRPr>
          </a:p>
        </p:txBody>
      </p:sp>
      <p:sp>
        <p:nvSpPr>
          <p:cNvPr id="1024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32A8D2C4-6A4C-4C11-9B85-57BE4C1515AD}" type="slidenum">
              <a:rPr lang="de-DE" sz="1200">
                <a:latin typeface="+mn-lt"/>
              </a:rPr>
              <a:pPr algn="r">
                <a:defRPr/>
              </a:pPr>
              <a:t>1</a:t>
            </a:fld>
            <a:endParaRPr lang="de-DE" sz="1200">
              <a:latin typeface="+mn-lt"/>
            </a:endParaRPr>
          </a:p>
        </p:txBody>
      </p:sp>
      <p:sp>
        <p:nvSpPr>
          <p:cNvPr id="5124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5125" name="Rectangle 205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de-AT" altLang="bg-BG"/>
          </a:p>
        </p:txBody>
      </p:sp>
    </p:spTree>
    <p:extLst>
      <p:ext uri="{BB962C8B-B14F-4D97-AF65-F5344CB8AC3E}">
        <p14:creationId xmlns:p14="http://schemas.microsoft.com/office/powerpoint/2010/main" val="653282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CBD9F0-63F0-4AE1-9DF1-490E30B3B971}" type="slidenum">
              <a:rPr lang="bg-BG" altLang="bg-BG">
                <a:solidFill>
                  <a:srgbClr val="000000"/>
                </a:solidFill>
              </a:rPr>
              <a:pPr/>
              <a:t>10</a:t>
            </a:fld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10242" name="Rectangle 3"/>
          <p:cNvSpPr txBox="1">
            <a:spLocks noGrp="1" noChangeArrowheads="1"/>
          </p:cNvSpPr>
          <p:nvPr/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23F23500-DD8C-4318-8426-0954788DEA23}" type="datetime1">
              <a:rPr lang="de-DE" sz="120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30.08.2020</a:t>
            </a:fld>
            <a:endParaRPr lang="de-DE" sz="1200">
              <a:solidFill>
                <a:srgbClr val="000000"/>
              </a:solidFill>
            </a:endParaRPr>
          </a:p>
        </p:txBody>
      </p:sp>
      <p:sp>
        <p:nvSpPr>
          <p:cNvPr id="1024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32A8D2C4-6A4C-4C11-9B85-57BE4C1515AD}" type="slidenum">
              <a:rPr lang="de-DE" sz="120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de-DE" sz="1200">
              <a:solidFill>
                <a:srgbClr val="000000"/>
              </a:solidFill>
            </a:endParaRPr>
          </a:p>
        </p:txBody>
      </p:sp>
      <p:sp>
        <p:nvSpPr>
          <p:cNvPr id="5124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5125" name="Rectangle 205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de-AT" altLang="bg-BG"/>
          </a:p>
        </p:txBody>
      </p:sp>
    </p:spTree>
    <p:extLst>
      <p:ext uri="{BB962C8B-B14F-4D97-AF65-F5344CB8AC3E}">
        <p14:creationId xmlns:p14="http://schemas.microsoft.com/office/powerpoint/2010/main" val="26867747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CBD9F0-63F0-4AE1-9DF1-490E30B3B971}" type="slidenum">
              <a:rPr lang="bg-BG" altLang="bg-BG">
                <a:solidFill>
                  <a:srgbClr val="000000"/>
                </a:solidFill>
              </a:rPr>
              <a:pPr/>
              <a:t>11</a:t>
            </a:fld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10242" name="Rectangle 3"/>
          <p:cNvSpPr txBox="1">
            <a:spLocks noGrp="1" noChangeArrowheads="1"/>
          </p:cNvSpPr>
          <p:nvPr/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23F23500-DD8C-4318-8426-0954788DEA23}" type="datetime1">
              <a:rPr lang="de-DE" sz="120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30.08.2020</a:t>
            </a:fld>
            <a:endParaRPr lang="de-DE" sz="1200">
              <a:solidFill>
                <a:srgbClr val="000000"/>
              </a:solidFill>
            </a:endParaRPr>
          </a:p>
        </p:txBody>
      </p:sp>
      <p:sp>
        <p:nvSpPr>
          <p:cNvPr id="1024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32A8D2C4-6A4C-4C11-9B85-57BE4C1515AD}" type="slidenum">
              <a:rPr lang="de-DE" sz="120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de-DE" sz="1200">
              <a:solidFill>
                <a:srgbClr val="000000"/>
              </a:solidFill>
            </a:endParaRPr>
          </a:p>
        </p:txBody>
      </p:sp>
      <p:sp>
        <p:nvSpPr>
          <p:cNvPr id="5124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5125" name="Rectangle 205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de-AT" altLang="bg-BG"/>
          </a:p>
        </p:txBody>
      </p:sp>
    </p:spTree>
    <p:extLst>
      <p:ext uri="{BB962C8B-B14F-4D97-AF65-F5344CB8AC3E}">
        <p14:creationId xmlns:p14="http://schemas.microsoft.com/office/powerpoint/2010/main" val="13864158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CBD9F0-63F0-4AE1-9DF1-490E30B3B971}" type="slidenum">
              <a:rPr lang="bg-BG" altLang="bg-BG"/>
              <a:pPr/>
              <a:t>12</a:t>
            </a:fld>
            <a:endParaRPr lang="bg-BG" altLang="bg-BG"/>
          </a:p>
        </p:txBody>
      </p:sp>
      <p:sp>
        <p:nvSpPr>
          <p:cNvPr id="10242" name="Rectangle 3"/>
          <p:cNvSpPr txBox="1">
            <a:spLocks noGrp="1" noChangeArrowheads="1"/>
          </p:cNvSpPr>
          <p:nvPr/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23F23500-DD8C-4318-8426-0954788DEA23}" type="datetime1">
              <a:rPr lang="de-DE" sz="1200">
                <a:latin typeface="+mn-lt"/>
              </a:rPr>
              <a:pPr algn="r">
                <a:defRPr/>
              </a:pPr>
              <a:t>30.08.2020</a:t>
            </a:fld>
            <a:endParaRPr lang="de-DE" sz="1200">
              <a:latin typeface="+mn-lt"/>
            </a:endParaRPr>
          </a:p>
        </p:txBody>
      </p:sp>
      <p:sp>
        <p:nvSpPr>
          <p:cNvPr id="1024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32A8D2C4-6A4C-4C11-9B85-57BE4C1515AD}" type="slidenum">
              <a:rPr lang="de-DE" sz="1200">
                <a:latin typeface="+mn-lt"/>
              </a:rPr>
              <a:pPr algn="r">
                <a:defRPr/>
              </a:pPr>
              <a:t>12</a:t>
            </a:fld>
            <a:endParaRPr lang="de-DE" sz="1200">
              <a:latin typeface="+mn-lt"/>
            </a:endParaRPr>
          </a:p>
        </p:txBody>
      </p:sp>
      <p:sp>
        <p:nvSpPr>
          <p:cNvPr id="5124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5125" name="Rectangle 205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de-AT" altLang="bg-BG"/>
          </a:p>
        </p:txBody>
      </p:sp>
    </p:spTree>
    <p:extLst>
      <p:ext uri="{BB962C8B-B14F-4D97-AF65-F5344CB8AC3E}">
        <p14:creationId xmlns:p14="http://schemas.microsoft.com/office/powerpoint/2010/main" val="2425750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CBD9F0-63F0-4AE1-9DF1-490E30B3B971}" type="slidenum">
              <a:rPr lang="bg-BG" altLang="bg-BG">
                <a:solidFill>
                  <a:srgbClr val="000000"/>
                </a:solidFill>
              </a:rPr>
              <a:pPr/>
              <a:t>13</a:t>
            </a:fld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10242" name="Rectangle 3"/>
          <p:cNvSpPr txBox="1">
            <a:spLocks noGrp="1" noChangeArrowheads="1"/>
          </p:cNvSpPr>
          <p:nvPr/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23F23500-DD8C-4318-8426-0954788DEA23}" type="datetime1">
              <a:rPr lang="de-DE" sz="120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30.08.2020</a:t>
            </a:fld>
            <a:endParaRPr lang="de-DE" sz="1200">
              <a:solidFill>
                <a:srgbClr val="000000"/>
              </a:solidFill>
            </a:endParaRPr>
          </a:p>
        </p:txBody>
      </p:sp>
      <p:sp>
        <p:nvSpPr>
          <p:cNvPr id="1024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32A8D2C4-6A4C-4C11-9B85-57BE4C1515AD}" type="slidenum">
              <a:rPr lang="de-DE" sz="120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de-DE" sz="1200">
              <a:solidFill>
                <a:srgbClr val="000000"/>
              </a:solidFill>
            </a:endParaRPr>
          </a:p>
        </p:txBody>
      </p:sp>
      <p:sp>
        <p:nvSpPr>
          <p:cNvPr id="5124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5125" name="Rectangle 205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de-AT" altLang="bg-BG"/>
          </a:p>
        </p:txBody>
      </p:sp>
    </p:spTree>
    <p:extLst>
      <p:ext uri="{BB962C8B-B14F-4D97-AF65-F5344CB8AC3E}">
        <p14:creationId xmlns:p14="http://schemas.microsoft.com/office/powerpoint/2010/main" val="14414523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CBD9F0-63F0-4AE1-9DF1-490E30B3B971}" type="slidenum">
              <a:rPr lang="bg-BG" altLang="bg-BG">
                <a:solidFill>
                  <a:srgbClr val="000000"/>
                </a:solidFill>
              </a:rPr>
              <a:pPr/>
              <a:t>14</a:t>
            </a:fld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10242" name="Rectangle 3"/>
          <p:cNvSpPr txBox="1">
            <a:spLocks noGrp="1" noChangeArrowheads="1"/>
          </p:cNvSpPr>
          <p:nvPr/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23F23500-DD8C-4318-8426-0954788DEA23}" type="datetime1">
              <a:rPr lang="de-DE" sz="120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30.08.2020</a:t>
            </a:fld>
            <a:endParaRPr lang="de-DE" sz="1200">
              <a:solidFill>
                <a:srgbClr val="000000"/>
              </a:solidFill>
            </a:endParaRPr>
          </a:p>
        </p:txBody>
      </p:sp>
      <p:sp>
        <p:nvSpPr>
          <p:cNvPr id="1024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32A8D2C4-6A4C-4C11-9B85-57BE4C1515AD}" type="slidenum">
              <a:rPr lang="de-DE" sz="120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de-DE" sz="1200">
              <a:solidFill>
                <a:srgbClr val="000000"/>
              </a:solidFill>
            </a:endParaRPr>
          </a:p>
        </p:txBody>
      </p:sp>
      <p:sp>
        <p:nvSpPr>
          <p:cNvPr id="5124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5125" name="Rectangle 205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de-AT" altLang="bg-BG"/>
          </a:p>
        </p:txBody>
      </p:sp>
    </p:spTree>
    <p:extLst>
      <p:ext uri="{BB962C8B-B14F-4D97-AF65-F5344CB8AC3E}">
        <p14:creationId xmlns:p14="http://schemas.microsoft.com/office/powerpoint/2010/main" val="11552436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CBD9F0-63F0-4AE1-9DF1-490E30B3B971}" type="slidenum">
              <a:rPr lang="bg-BG" altLang="bg-BG">
                <a:solidFill>
                  <a:srgbClr val="000000"/>
                </a:solidFill>
              </a:rPr>
              <a:pPr/>
              <a:t>15</a:t>
            </a:fld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10242" name="Rectangle 3"/>
          <p:cNvSpPr txBox="1">
            <a:spLocks noGrp="1" noChangeArrowheads="1"/>
          </p:cNvSpPr>
          <p:nvPr/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23F23500-DD8C-4318-8426-0954788DEA23}" type="datetime1">
              <a:rPr lang="de-DE" sz="120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30.08.2020</a:t>
            </a:fld>
            <a:endParaRPr lang="de-DE" sz="1200">
              <a:solidFill>
                <a:srgbClr val="000000"/>
              </a:solidFill>
            </a:endParaRPr>
          </a:p>
        </p:txBody>
      </p:sp>
      <p:sp>
        <p:nvSpPr>
          <p:cNvPr id="1024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32A8D2C4-6A4C-4C11-9B85-57BE4C1515AD}" type="slidenum">
              <a:rPr lang="de-DE" sz="120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de-DE" sz="1200">
              <a:solidFill>
                <a:srgbClr val="000000"/>
              </a:solidFill>
            </a:endParaRPr>
          </a:p>
        </p:txBody>
      </p:sp>
      <p:sp>
        <p:nvSpPr>
          <p:cNvPr id="5124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5125" name="Rectangle 205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de-AT" altLang="bg-BG"/>
          </a:p>
        </p:txBody>
      </p:sp>
    </p:spTree>
    <p:extLst>
      <p:ext uri="{BB962C8B-B14F-4D97-AF65-F5344CB8AC3E}">
        <p14:creationId xmlns:p14="http://schemas.microsoft.com/office/powerpoint/2010/main" val="38801596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CBD9F0-63F0-4AE1-9DF1-490E30B3B971}" type="slidenum">
              <a:rPr lang="bg-BG" altLang="bg-BG">
                <a:solidFill>
                  <a:srgbClr val="000000"/>
                </a:solidFill>
              </a:rPr>
              <a:pPr/>
              <a:t>16</a:t>
            </a:fld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10242" name="Rectangle 3"/>
          <p:cNvSpPr txBox="1">
            <a:spLocks noGrp="1" noChangeArrowheads="1"/>
          </p:cNvSpPr>
          <p:nvPr/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23F23500-DD8C-4318-8426-0954788DEA23}" type="datetime1">
              <a:rPr lang="de-DE" sz="120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30.08.2020</a:t>
            </a:fld>
            <a:endParaRPr lang="de-DE" sz="1200">
              <a:solidFill>
                <a:srgbClr val="000000"/>
              </a:solidFill>
            </a:endParaRPr>
          </a:p>
        </p:txBody>
      </p:sp>
      <p:sp>
        <p:nvSpPr>
          <p:cNvPr id="1024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32A8D2C4-6A4C-4C11-9B85-57BE4C1515AD}" type="slidenum">
              <a:rPr lang="de-DE" sz="120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de-DE" sz="1200">
              <a:solidFill>
                <a:srgbClr val="000000"/>
              </a:solidFill>
            </a:endParaRPr>
          </a:p>
        </p:txBody>
      </p:sp>
      <p:sp>
        <p:nvSpPr>
          <p:cNvPr id="5124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5125" name="Rectangle 205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de-AT" altLang="bg-BG"/>
          </a:p>
        </p:txBody>
      </p:sp>
    </p:spTree>
    <p:extLst>
      <p:ext uri="{BB962C8B-B14F-4D97-AF65-F5344CB8AC3E}">
        <p14:creationId xmlns:p14="http://schemas.microsoft.com/office/powerpoint/2010/main" val="38082260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CBD9F0-63F0-4AE1-9DF1-490E30B3B971}" type="slidenum">
              <a:rPr lang="bg-BG" altLang="bg-BG">
                <a:solidFill>
                  <a:srgbClr val="000000"/>
                </a:solidFill>
              </a:rPr>
              <a:pPr/>
              <a:t>2</a:t>
            </a:fld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10242" name="Rectangle 3"/>
          <p:cNvSpPr txBox="1">
            <a:spLocks noGrp="1" noChangeArrowheads="1"/>
          </p:cNvSpPr>
          <p:nvPr/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23F23500-DD8C-4318-8426-0954788DEA23}" type="datetime1">
              <a:rPr lang="de-DE" sz="120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30.08.2020</a:t>
            </a:fld>
            <a:endParaRPr lang="de-DE" sz="1200">
              <a:solidFill>
                <a:srgbClr val="000000"/>
              </a:solidFill>
            </a:endParaRPr>
          </a:p>
        </p:txBody>
      </p:sp>
      <p:sp>
        <p:nvSpPr>
          <p:cNvPr id="1024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32A8D2C4-6A4C-4C11-9B85-57BE4C1515AD}" type="slidenum">
              <a:rPr lang="de-DE" sz="120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de-DE" sz="1200">
              <a:solidFill>
                <a:srgbClr val="000000"/>
              </a:solidFill>
            </a:endParaRPr>
          </a:p>
        </p:txBody>
      </p:sp>
      <p:sp>
        <p:nvSpPr>
          <p:cNvPr id="5124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5125" name="Rectangle 205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de-AT" altLang="bg-BG"/>
          </a:p>
        </p:txBody>
      </p:sp>
    </p:spTree>
    <p:extLst>
      <p:ext uri="{BB962C8B-B14F-4D97-AF65-F5344CB8AC3E}">
        <p14:creationId xmlns:p14="http://schemas.microsoft.com/office/powerpoint/2010/main" val="6261110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CBD9F0-63F0-4AE1-9DF1-490E30B3B971}" type="slidenum">
              <a:rPr lang="bg-BG" altLang="bg-BG">
                <a:solidFill>
                  <a:srgbClr val="000000"/>
                </a:solidFill>
              </a:rPr>
              <a:pPr/>
              <a:t>3</a:t>
            </a:fld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10242" name="Rectangle 3"/>
          <p:cNvSpPr txBox="1">
            <a:spLocks noGrp="1" noChangeArrowheads="1"/>
          </p:cNvSpPr>
          <p:nvPr/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23F23500-DD8C-4318-8426-0954788DEA23}" type="datetime1">
              <a:rPr lang="de-DE" sz="120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30.08.2020</a:t>
            </a:fld>
            <a:endParaRPr lang="de-DE" sz="1200">
              <a:solidFill>
                <a:srgbClr val="000000"/>
              </a:solidFill>
            </a:endParaRPr>
          </a:p>
        </p:txBody>
      </p:sp>
      <p:sp>
        <p:nvSpPr>
          <p:cNvPr id="1024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32A8D2C4-6A4C-4C11-9B85-57BE4C1515AD}" type="slidenum">
              <a:rPr lang="de-DE" sz="120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de-DE" sz="1200">
              <a:solidFill>
                <a:srgbClr val="000000"/>
              </a:solidFill>
            </a:endParaRPr>
          </a:p>
        </p:txBody>
      </p:sp>
      <p:sp>
        <p:nvSpPr>
          <p:cNvPr id="5124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5125" name="Rectangle 205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de-AT" altLang="bg-BG"/>
          </a:p>
        </p:txBody>
      </p:sp>
    </p:spTree>
    <p:extLst>
      <p:ext uri="{BB962C8B-B14F-4D97-AF65-F5344CB8AC3E}">
        <p14:creationId xmlns:p14="http://schemas.microsoft.com/office/powerpoint/2010/main" val="30096595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CBD9F0-63F0-4AE1-9DF1-490E30B3B971}" type="slidenum">
              <a:rPr lang="bg-BG" altLang="bg-BG">
                <a:solidFill>
                  <a:srgbClr val="000000"/>
                </a:solidFill>
              </a:rPr>
              <a:pPr/>
              <a:t>4</a:t>
            </a:fld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10242" name="Rectangle 3"/>
          <p:cNvSpPr txBox="1">
            <a:spLocks noGrp="1" noChangeArrowheads="1"/>
          </p:cNvSpPr>
          <p:nvPr/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23F23500-DD8C-4318-8426-0954788DEA23}" type="datetime1">
              <a:rPr lang="de-DE" sz="120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30.08.2020</a:t>
            </a:fld>
            <a:endParaRPr lang="de-DE" sz="1200">
              <a:solidFill>
                <a:srgbClr val="000000"/>
              </a:solidFill>
            </a:endParaRPr>
          </a:p>
        </p:txBody>
      </p:sp>
      <p:sp>
        <p:nvSpPr>
          <p:cNvPr id="1024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32A8D2C4-6A4C-4C11-9B85-57BE4C1515AD}" type="slidenum">
              <a:rPr lang="de-DE" sz="120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de-DE" sz="1200">
              <a:solidFill>
                <a:srgbClr val="000000"/>
              </a:solidFill>
            </a:endParaRPr>
          </a:p>
        </p:txBody>
      </p:sp>
      <p:sp>
        <p:nvSpPr>
          <p:cNvPr id="5124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5125" name="Rectangle 205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de-AT" altLang="bg-BG"/>
          </a:p>
        </p:txBody>
      </p:sp>
    </p:spTree>
    <p:extLst>
      <p:ext uri="{BB962C8B-B14F-4D97-AF65-F5344CB8AC3E}">
        <p14:creationId xmlns:p14="http://schemas.microsoft.com/office/powerpoint/2010/main" val="17179858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CBD9F0-63F0-4AE1-9DF1-490E30B3B971}" type="slidenum">
              <a:rPr lang="bg-BG" altLang="bg-BG">
                <a:solidFill>
                  <a:srgbClr val="000000"/>
                </a:solidFill>
              </a:rPr>
              <a:pPr/>
              <a:t>5</a:t>
            </a:fld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10242" name="Rectangle 3"/>
          <p:cNvSpPr txBox="1">
            <a:spLocks noGrp="1" noChangeArrowheads="1"/>
          </p:cNvSpPr>
          <p:nvPr/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23F23500-DD8C-4318-8426-0954788DEA23}" type="datetime1">
              <a:rPr lang="de-DE" sz="120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30.08.2020</a:t>
            </a:fld>
            <a:endParaRPr lang="de-DE" sz="1200">
              <a:solidFill>
                <a:srgbClr val="000000"/>
              </a:solidFill>
            </a:endParaRPr>
          </a:p>
        </p:txBody>
      </p:sp>
      <p:sp>
        <p:nvSpPr>
          <p:cNvPr id="1024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32A8D2C4-6A4C-4C11-9B85-57BE4C1515AD}" type="slidenum">
              <a:rPr lang="de-DE" sz="120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de-DE" sz="1200">
              <a:solidFill>
                <a:srgbClr val="000000"/>
              </a:solidFill>
            </a:endParaRPr>
          </a:p>
        </p:txBody>
      </p:sp>
      <p:sp>
        <p:nvSpPr>
          <p:cNvPr id="5124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5125" name="Rectangle 205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de-AT" altLang="bg-BG"/>
          </a:p>
        </p:txBody>
      </p:sp>
    </p:spTree>
    <p:extLst>
      <p:ext uri="{BB962C8B-B14F-4D97-AF65-F5344CB8AC3E}">
        <p14:creationId xmlns:p14="http://schemas.microsoft.com/office/powerpoint/2010/main" val="10981341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CBD9F0-63F0-4AE1-9DF1-490E30B3B971}" type="slidenum">
              <a:rPr lang="bg-BG" altLang="bg-BG">
                <a:solidFill>
                  <a:srgbClr val="000000"/>
                </a:solidFill>
              </a:rPr>
              <a:pPr/>
              <a:t>6</a:t>
            </a:fld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10242" name="Rectangle 3"/>
          <p:cNvSpPr txBox="1">
            <a:spLocks noGrp="1" noChangeArrowheads="1"/>
          </p:cNvSpPr>
          <p:nvPr/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23F23500-DD8C-4318-8426-0954788DEA23}" type="datetime1">
              <a:rPr lang="de-DE" sz="120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30.08.2020</a:t>
            </a:fld>
            <a:endParaRPr lang="de-DE" sz="1200">
              <a:solidFill>
                <a:srgbClr val="000000"/>
              </a:solidFill>
            </a:endParaRPr>
          </a:p>
        </p:txBody>
      </p:sp>
      <p:sp>
        <p:nvSpPr>
          <p:cNvPr id="1024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32A8D2C4-6A4C-4C11-9B85-57BE4C1515AD}" type="slidenum">
              <a:rPr lang="de-DE" sz="120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de-DE" sz="1200">
              <a:solidFill>
                <a:srgbClr val="000000"/>
              </a:solidFill>
            </a:endParaRPr>
          </a:p>
        </p:txBody>
      </p:sp>
      <p:sp>
        <p:nvSpPr>
          <p:cNvPr id="5124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5125" name="Rectangle 205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de-AT" altLang="bg-BG"/>
          </a:p>
        </p:txBody>
      </p:sp>
    </p:spTree>
    <p:extLst>
      <p:ext uri="{BB962C8B-B14F-4D97-AF65-F5344CB8AC3E}">
        <p14:creationId xmlns:p14="http://schemas.microsoft.com/office/powerpoint/2010/main" val="35755308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CBD9F0-63F0-4AE1-9DF1-490E30B3B971}" type="slidenum">
              <a:rPr lang="bg-BG" altLang="bg-BG">
                <a:solidFill>
                  <a:srgbClr val="000000"/>
                </a:solidFill>
              </a:rPr>
              <a:pPr/>
              <a:t>7</a:t>
            </a:fld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10242" name="Rectangle 3"/>
          <p:cNvSpPr txBox="1">
            <a:spLocks noGrp="1" noChangeArrowheads="1"/>
          </p:cNvSpPr>
          <p:nvPr/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23F23500-DD8C-4318-8426-0954788DEA23}" type="datetime1">
              <a:rPr lang="de-DE" sz="120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30.08.2020</a:t>
            </a:fld>
            <a:endParaRPr lang="de-DE" sz="1200">
              <a:solidFill>
                <a:srgbClr val="000000"/>
              </a:solidFill>
            </a:endParaRPr>
          </a:p>
        </p:txBody>
      </p:sp>
      <p:sp>
        <p:nvSpPr>
          <p:cNvPr id="1024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32A8D2C4-6A4C-4C11-9B85-57BE4C1515AD}" type="slidenum">
              <a:rPr lang="de-DE" sz="120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de-DE" sz="1200">
              <a:solidFill>
                <a:srgbClr val="000000"/>
              </a:solidFill>
            </a:endParaRPr>
          </a:p>
        </p:txBody>
      </p:sp>
      <p:sp>
        <p:nvSpPr>
          <p:cNvPr id="5124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5125" name="Rectangle 205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de-AT" altLang="bg-BG"/>
          </a:p>
        </p:txBody>
      </p:sp>
    </p:spTree>
    <p:extLst>
      <p:ext uri="{BB962C8B-B14F-4D97-AF65-F5344CB8AC3E}">
        <p14:creationId xmlns:p14="http://schemas.microsoft.com/office/powerpoint/2010/main" val="13922764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CBD9F0-63F0-4AE1-9DF1-490E30B3B971}" type="slidenum">
              <a:rPr lang="bg-BG" altLang="bg-BG"/>
              <a:pPr/>
              <a:t>8</a:t>
            </a:fld>
            <a:endParaRPr lang="bg-BG" altLang="bg-BG"/>
          </a:p>
        </p:txBody>
      </p:sp>
      <p:sp>
        <p:nvSpPr>
          <p:cNvPr id="10242" name="Rectangle 3"/>
          <p:cNvSpPr txBox="1">
            <a:spLocks noGrp="1" noChangeArrowheads="1"/>
          </p:cNvSpPr>
          <p:nvPr/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23F23500-DD8C-4318-8426-0954788DEA23}" type="datetime1">
              <a:rPr lang="de-DE" sz="1200">
                <a:latin typeface="+mn-lt"/>
              </a:rPr>
              <a:pPr algn="r">
                <a:defRPr/>
              </a:pPr>
              <a:t>30.08.2020</a:t>
            </a:fld>
            <a:endParaRPr lang="de-DE" sz="1200">
              <a:latin typeface="+mn-lt"/>
            </a:endParaRPr>
          </a:p>
        </p:txBody>
      </p:sp>
      <p:sp>
        <p:nvSpPr>
          <p:cNvPr id="1024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32A8D2C4-6A4C-4C11-9B85-57BE4C1515AD}" type="slidenum">
              <a:rPr lang="de-DE" sz="1200">
                <a:latin typeface="+mn-lt"/>
              </a:rPr>
              <a:pPr algn="r">
                <a:defRPr/>
              </a:pPr>
              <a:t>8</a:t>
            </a:fld>
            <a:endParaRPr lang="de-DE" sz="1200">
              <a:latin typeface="+mn-lt"/>
            </a:endParaRPr>
          </a:p>
        </p:txBody>
      </p:sp>
      <p:sp>
        <p:nvSpPr>
          <p:cNvPr id="5124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5125" name="Rectangle 205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de-AT" altLang="bg-BG"/>
          </a:p>
        </p:txBody>
      </p:sp>
    </p:spTree>
    <p:extLst>
      <p:ext uri="{BB962C8B-B14F-4D97-AF65-F5344CB8AC3E}">
        <p14:creationId xmlns:p14="http://schemas.microsoft.com/office/powerpoint/2010/main" val="19598429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CBD9F0-63F0-4AE1-9DF1-490E30B3B971}" type="slidenum">
              <a:rPr lang="bg-BG" altLang="bg-BG">
                <a:solidFill>
                  <a:srgbClr val="000000"/>
                </a:solidFill>
              </a:rPr>
              <a:pPr/>
              <a:t>9</a:t>
            </a:fld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10242" name="Rectangle 3"/>
          <p:cNvSpPr txBox="1">
            <a:spLocks noGrp="1" noChangeArrowheads="1"/>
          </p:cNvSpPr>
          <p:nvPr/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23F23500-DD8C-4318-8426-0954788DEA23}" type="datetime1">
              <a:rPr lang="de-DE" sz="120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30.08.2020</a:t>
            </a:fld>
            <a:endParaRPr lang="de-DE" sz="1200">
              <a:solidFill>
                <a:srgbClr val="000000"/>
              </a:solidFill>
            </a:endParaRPr>
          </a:p>
        </p:txBody>
      </p:sp>
      <p:sp>
        <p:nvSpPr>
          <p:cNvPr id="1024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32A8D2C4-6A4C-4C11-9B85-57BE4C1515AD}" type="slidenum">
              <a:rPr lang="de-DE" sz="120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de-DE" sz="1200">
              <a:solidFill>
                <a:srgbClr val="000000"/>
              </a:solidFill>
            </a:endParaRPr>
          </a:p>
        </p:txBody>
      </p:sp>
      <p:sp>
        <p:nvSpPr>
          <p:cNvPr id="5124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5125" name="Rectangle 205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de-AT" altLang="bg-BG"/>
          </a:p>
        </p:txBody>
      </p:sp>
    </p:spTree>
    <p:extLst>
      <p:ext uri="{BB962C8B-B14F-4D97-AF65-F5344CB8AC3E}">
        <p14:creationId xmlns:p14="http://schemas.microsoft.com/office/powerpoint/2010/main" val="2014238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0A823-802F-4339-ABDD-2B040B792744}" type="datetimeFigureOut">
              <a:rPr lang="bg-BG" smtClean="0"/>
              <a:t>30.8.2020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5E928-EDE7-4688-8F85-4BDF3A8B21B1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147622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0A823-802F-4339-ABDD-2B040B792744}" type="datetimeFigureOut">
              <a:rPr lang="bg-BG" smtClean="0"/>
              <a:t>30.8.2020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5E928-EDE7-4688-8F85-4BDF3A8B21B1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489494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0A823-802F-4339-ABDD-2B040B792744}" type="datetimeFigureOut">
              <a:rPr lang="bg-BG" smtClean="0"/>
              <a:t>30.8.2020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5E928-EDE7-4688-8F85-4BDF3A8B21B1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799912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76BF09-769E-43ED-B5B1-85B342BAF518}" type="slidenum">
              <a:rPr lang="bg-BG" altLang="bg-BG">
                <a:solidFill>
                  <a:srgbClr val="000000"/>
                </a:solidFill>
              </a:rPr>
              <a:pPr/>
              <a:t>‹#›</a:t>
            </a:fld>
            <a:endParaRPr lang="bg-BG" altLang="bg-B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3498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E76647-4A0E-4249-B5D1-9F417961DF9E}" type="slidenum">
              <a:rPr lang="bg-BG" altLang="bg-BG">
                <a:solidFill>
                  <a:srgbClr val="000000"/>
                </a:solidFill>
              </a:rPr>
              <a:pPr/>
              <a:t>‹#›</a:t>
            </a:fld>
            <a:endParaRPr lang="bg-BG" altLang="bg-B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4697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EB025E-8677-4F4C-A3A9-4713D53FDA88}" type="slidenum">
              <a:rPr lang="bg-BG" altLang="bg-BG">
                <a:solidFill>
                  <a:srgbClr val="000000"/>
                </a:solidFill>
              </a:rPr>
              <a:pPr/>
              <a:t>‹#›</a:t>
            </a:fld>
            <a:endParaRPr lang="bg-BG" altLang="bg-B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3242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CF84F7-DB33-4072-9BB3-37FB7516A461}" type="slidenum">
              <a:rPr lang="bg-BG" altLang="bg-BG">
                <a:solidFill>
                  <a:srgbClr val="000000"/>
                </a:solidFill>
              </a:rPr>
              <a:pPr/>
              <a:t>‹#›</a:t>
            </a:fld>
            <a:endParaRPr lang="bg-BG" altLang="bg-B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0399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46CA85-5D5E-4E61-BD8C-B644AE51F6B7}" type="slidenum">
              <a:rPr lang="bg-BG" altLang="bg-BG">
                <a:solidFill>
                  <a:srgbClr val="000000"/>
                </a:solidFill>
              </a:rPr>
              <a:pPr/>
              <a:t>‹#›</a:t>
            </a:fld>
            <a:endParaRPr lang="bg-BG" altLang="bg-B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3530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05D291-4CC0-4DF2-A3BC-53DBA062791F}" type="slidenum">
              <a:rPr lang="bg-BG" altLang="bg-BG">
                <a:solidFill>
                  <a:srgbClr val="000000"/>
                </a:solidFill>
              </a:rPr>
              <a:pPr/>
              <a:t>‹#›</a:t>
            </a:fld>
            <a:endParaRPr lang="bg-BG" altLang="bg-B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3167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1266AE-081D-4FFE-9D56-5AF7A4E6DEDE}" type="slidenum">
              <a:rPr lang="bg-BG" altLang="bg-BG">
                <a:solidFill>
                  <a:srgbClr val="000000"/>
                </a:solidFill>
              </a:rPr>
              <a:pPr/>
              <a:t>‹#›</a:t>
            </a:fld>
            <a:endParaRPr lang="bg-BG" altLang="bg-B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8624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5414C5-B869-4F70-9417-197679E91E6F}" type="slidenum">
              <a:rPr lang="bg-BG" altLang="bg-BG">
                <a:solidFill>
                  <a:srgbClr val="000000"/>
                </a:solidFill>
              </a:rPr>
              <a:pPr/>
              <a:t>‹#›</a:t>
            </a:fld>
            <a:endParaRPr lang="bg-BG" altLang="bg-B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421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0A823-802F-4339-ABDD-2B040B792744}" type="datetimeFigureOut">
              <a:rPr lang="bg-BG" smtClean="0"/>
              <a:t>30.8.2020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5E928-EDE7-4688-8F85-4BDF3A8B21B1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556595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0AE15B-659D-4A23-86C2-0C7EFFA007E6}" type="slidenum">
              <a:rPr lang="bg-BG" altLang="bg-BG">
                <a:solidFill>
                  <a:srgbClr val="000000"/>
                </a:solidFill>
              </a:rPr>
              <a:pPr/>
              <a:t>‹#›</a:t>
            </a:fld>
            <a:endParaRPr lang="bg-BG" altLang="bg-B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6271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25B6E5-7238-4CA8-9123-77911FDEDD07}" type="slidenum">
              <a:rPr lang="bg-BG" altLang="bg-BG">
                <a:solidFill>
                  <a:srgbClr val="000000"/>
                </a:solidFill>
              </a:rPr>
              <a:pPr/>
              <a:t>‹#›</a:t>
            </a:fld>
            <a:endParaRPr lang="bg-BG" altLang="bg-B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4247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4A3ED8-8C24-4154-B9B9-815B5141F30B}" type="slidenum">
              <a:rPr lang="bg-BG" altLang="bg-BG">
                <a:solidFill>
                  <a:srgbClr val="000000"/>
                </a:solidFill>
              </a:rPr>
              <a:pPr/>
              <a:t>‹#›</a:t>
            </a:fld>
            <a:endParaRPr lang="bg-BG" altLang="bg-B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676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0A823-802F-4339-ABDD-2B040B792744}" type="datetimeFigureOut">
              <a:rPr lang="bg-BG" smtClean="0"/>
              <a:t>30.8.2020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5E928-EDE7-4688-8F85-4BDF3A8B21B1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706213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0A823-802F-4339-ABDD-2B040B792744}" type="datetimeFigureOut">
              <a:rPr lang="bg-BG" smtClean="0"/>
              <a:t>30.8.2020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5E928-EDE7-4688-8F85-4BDF3A8B21B1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346613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0A823-802F-4339-ABDD-2B040B792744}" type="datetimeFigureOut">
              <a:rPr lang="bg-BG" smtClean="0"/>
              <a:t>30.8.2020 г.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5E928-EDE7-4688-8F85-4BDF3A8B21B1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373468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0A823-802F-4339-ABDD-2B040B792744}" type="datetimeFigureOut">
              <a:rPr lang="bg-BG" smtClean="0"/>
              <a:t>30.8.2020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5E928-EDE7-4688-8F85-4BDF3A8B21B1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9446884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0A823-802F-4339-ABDD-2B040B792744}" type="datetimeFigureOut">
              <a:rPr lang="bg-BG" smtClean="0"/>
              <a:t>30.8.2020 г.</a:t>
            </a:fld>
            <a:endParaRPr lang="bg-B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5E928-EDE7-4688-8F85-4BDF3A8B21B1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9627481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0A823-802F-4339-ABDD-2B040B792744}" type="datetimeFigureOut">
              <a:rPr lang="bg-BG" smtClean="0"/>
              <a:t>30.8.2020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5E928-EDE7-4688-8F85-4BDF3A8B21B1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078393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0A823-802F-4339-ABDD-2B040B792744}" type="datetimeFigureOut">
              <a:rPr lang="bg-BG" smtClean="0"/>
              <a:t>30.8.2020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5E928-EDE7-4688-8F85-4BDF3A8B21B1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190301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A0A823-802F-4339-ABDD-2B040B792744}" type="datetimeFigureOut">
              <a:rPr lang="bg-BG" smtClean="0"/>
              <a:t>30.8.2020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B5E928-EDE7-4688-8F85-4BDF3A8B21B1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048566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bg-BG" altLang="bg-BG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bg-BG" altLang="bg-BG" smtClean="0"/>
              <a:t>Click to edit Master text styles</a:t>
            </a:r>
          </a:p>
          <a:p>
            <a:pPr lvl="1"/>
            <a:r>
              <a:rPr lang="bg-BG" altLang="bg-BG" smtClean="0"/>
              <a:t>Second level</a:t>
            </a:r>
          </a:p>
          <a:p>
            <a:pPr lvl="2"/>
            <a:r>
              <a:rPr lang="bg-BG" altLang="bg-BG" smtClean="0"/>
              <a:t>Third level</a:t>
            </a:r>
          </a:p>
          <a:p>
            <a:pPr lvl="3"/>
            <a:r>
              <a:rPr lang="bg-BG" altLang="bg-BG" smtClean="0"/>
              <a:t>Fourth level</a:t>
            </a:r>
          </a:p>
          <a:p>
            <a:pPr lvl="4"/>
            <a:r>
              <a:rPr lang="bg-BG" altLang="bg-BG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EE37830-B87C-4CB3-8131-69616F65F5A9}" type="slidenum">
              <a:rPr lang="bg-BG" altLang="bg-BG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bg-BG" altLang="bg-B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341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14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5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9.jpe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 txBox="1">
            <a:spLocks noGrp="1"/>
          </p:cNvSpPr>
          <p:nvPr/>
        </p:nvSpPr>
        <p:spPr>
          <a:xfrm>
            <a:off x="8077200" y="6356351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47D02ED7-C95B-471A-9423-03CC5BC9B10A}" type="slidenum">
              <a:rPr lang="bg-BG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1</a:t>
            </a:fld>
            <a:endParaRPr lang="bg-BG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3075" name="Rectangle 9"/>
          <p:cNvSpPr>
            <a:spLocks noChangeArrowheads="1"/>
          </p:cNvSpPr>
          <p:nvPr/>
        </p:nvSpPr>
        <p:spPr bwMode="auto">
          <a:xfrm>
            <a:off x="1774825" y="1647825"/>
            <a:ext cx="85725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hangingPunct="0"/>
            <a:endParaRPr lang="bg-BG" altLang="bg-BG" sz="3200" i="1">
              <a:solidFill>
                <a:schemeClr val="accent2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9117014" y="6308725"/>
            <a:ext cx="145007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bg-BG" altLang="bg-BG"/>
              <a:t>Д-р Загорски</a:t>
            </a:r>
          </a:p>
        </p:txBody>
      </p:sp>
      <p:sp>
        <p:nvSpPr>
          <p:cNvPr id="3079" name="Rectangle 1038"/>
          <p:cNvSpPr>
            <a:spLocks noChangeArrowheads="1"/>
          </p:cNvSpPr>
          <p:nvPr/>
        </p:nvSpPr>
        <p:spPr bwMode="auto">
          <a:xfrm>
            <a:off x="0" y="6156326"/>
            <a:ext cx="12192000" cy="701675"/>
          </a:xfrm>
          <a:prstGeom prst="rect">
            <a:avLst/>
          </a:pr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bg-BG" sz="2000">
              <a:solidFill>
                <a:schemeClr val="bg1"/>
              </a:solidFill>
              <a:latin typeface="Calibri" pitchFamily="34" charset="0"/>
              <a:cs typeface="Arial" charset="0"/>
            </a:endParaRPr>
          </a:p>
          <a:p>
            <a:endParaRPr lang="bg-BG" altLang="bg-BG" sz="2000">
              <a:latin typeface="Calibri" pitchFamily="34" charset="0"/>
              <a:cs typeface="Arial" charset="0"/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209800" y="3429001"/>
            <a:ext cx="7772400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bg-BG" altLang="bg-BG" i="1" dirty="0">
              <a:latin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80549" y="4650798"/>
            <a:ext cx="538326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hangingPunct="0"/>
            <a:r>
              <a:rPr lang="bg-BG" altLang="bg-BG" sz="2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ОПОРНО-ДВИГАТЕЛЕН АПАРАТ</a:t>
            </a:r>
          </a:p>
          <a:p>
            <a:pPr lvl="0" algn="ctr" eaLnBrk="0" hangingPunct="0"/>
            <a:r>
              <a:rPr lang="bg-BG" altLang="bg-BG" sz="2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СТАВНО СВЪРЗВАНЕ</a:t>
            </a:r>
          </a:p>
          <a:p>
            <a:pPr lvl="0" algn="ctr" eaLnBrk="0" hangingPunct="0"/>
            <a:r>
              <a:rPr lang="bg-BG" altLang="bg-BG" sz="2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ГРЪБНАЧЕН СТЪЛБ И ГРЪДЕН КОШ</a:t>
            </a:r>
            <a:endParaRPr lang="bg-BG" altLang="bg-BG" sz="24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0793" y="-24120"/>
            <a:ext cx="9144000" cy="701040"/>
          </a:xfrm>
          <a:prstGeom prst="rect">
            <a:avLst/>
          </a:prstGeom>
        </p:spPr>
      </p:pic>
      <p:pic>
        <p:nvPicPr>
          <p:cNvPr id="3077" name="Picture 5" descr="logons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120"/>
            <a:ext cx="1628775" cy="184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kinesis-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-24120"/>
            <a:ext cx="1779587" cy="223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1571" y="717922"/>
            <a:ext cx="4899008" cy="404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695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 txBox="1">
            <a:spLocks noGrp="1"/>
          </p:cNvSpPr>
          <p:nvPr/>
        </p:nvSpPr>
        <p:spPr>
          <a:xfrm>
            <a:off x="8077200" y="6356351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47D02ED7-C95B-471A-9423-03CC5BC9B10A}" type="slidenum">
              <a:rPr lang="bg-BG" sz="1200">
                <a:solidFill>
                  <a:srgbClr val="000000">
                    <a:tint val="75000"/>
                  </a:srgbClr>
                </a:solidFill>
              </a:rPr>
              <a:pPr algn="r">
                <a:defRPr/>
              </a:pPr>
              <a:t>10</a:t>
            </a:fld>
            <a:endParaRPr lang="bg-BG" sz="120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075" name="Rectangle 9"/>
          <p:cNvSpPr>
            <a:spLocks noChangeArrowheads="1"/>
          </p:cNvSpPr>
          <p:nvPr/>
        </p:nvSpPr>
        <p:spPr bwMode="auto">
          <a:xfrm>
            <a:off x="1774825" y="1647825"/>
            <a:ext cx="85725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bg-BG" altLang="bg-BG" sz="3200" i="1">
              <a:solidFill>
                <a:srgbClr val="333399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9117014" y="6308726"/>
            <a:ext cx="15509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bg-BG" altLang="bg-BG">
                <a:solidFill>
                  <a:srgbClr val="000000"/>
                </a:solidFill>
              </a:rPr>
              <a:t>Д-р Загорски</a:t>
            </a:r>
          </a:p>
        </p:txBody>
      </p:sp>
      <p:sp>
        <p:nvSpPr>
          <p:cNvPr id="3079" name="Rectangle 1038"/>
          <p:cNvSpPr>
            <a:spLocks noChangeArrowheads="1"/>
          </p:cNvSpPr>
          <p:nvPr/>
        </p:nvSpPr>
        <p:spPr bwMode="auto">
          <a:xfrm>
            <a:off x="0" y="6156326"/>
            <a:ext cx="12192000" cy="701675"/>
          </a:xfrm>
          <a:prstGeom prst="rect">
            <a:avLst/>
          </a:pr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bg-BG" sz="200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bg-BG" altLang="bg-BG" sz="200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209800" y="3429001"/>
            <a:ext cx="7772400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bg-BG" altLang="bg-BG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0793" y="-24120"/>
            <a:ext cx="9144000" cy="701040"/>
          </a:xfrm>
          <a:prstGeom prst="rect">
            <a:avLst/>
          </a:prstGeom>
        </p:spPr>
      </p:pic>
      <p:pic>
        <p:nvPicPr>
          <p:cNvPr id="3077" name="Picture 5" descr="logons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36" y="-24120"/>
            <a:ext cx="1628775" cy="184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kinesis-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916" y="-7614"/>
            <a:ext cx="1779587" cy="223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0136" y="2020579"/>
            <a:ext cx="1197162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Раменна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става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Раменната става е най-голямата става от ставите на раменния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пояс (общо три).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Тя осъществява съчленяването между свободния горен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крайник-представен от мишничната/раменната кост,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раменния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пояс–представен от лопатката.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Ставните повърхнини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са: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главата на мишничната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кост (сферична)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ставната ямка на лопатката. Ставните повърхнини не си съответстват по размер,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което и обуславя нуждата от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коригиращо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устройство–ставна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устна. Ставната капсула е изключително хлабава. Ставните връзки срастват със ставната капсула, правят я по-плътна, но не участват в механиката на ставата. Ставата е кълбовидна. 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Има три степени свобода на движение в трите основни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равнини (сгъване-разгъване; привеждане-отвеждане; ротация-външна и вътрешна).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Тъй като ставата е кълбовидна, ставните връзки не ограничават движенията и ставната капсула е хлабава, то раменната става извършва голям брой движения в междинни равнини. Движенията от другите две стави – гръдно-ключична и лопатко-ключична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(оставащиет две части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ставите на раменния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пояс) допълват тези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раменната става,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чрез което допълнително се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увеличава нейната подвижност.</a:t>
            </a:r>
          </a:p>
        </p:txBody>
      </p:sp>
    </p:spTree>
    <p:extLst>
      <p:ext uri="{BB962C8B-B14F-4D97-AF65-F5344CB8AC3E}">
        <p14:creationId xmlns:p14="http://schemas.microsoft.com/office/powerpoint/2010/main" val="1996864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917" y="450846"/>
            <a:ext cx="5075461" cy="45618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8723" y="1350398"/>
            <a:ext cx="3238881" cy="48059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2428" y="676920"/>
            <a:ext cx="2826325" cy="25286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55379" y="1968985"/>
            <a:ext cx="3568043" cy="4439915"/>
          </a:xfrm>
          <a:prstGeom prst="rect">
            <a:avLst/>
          </a:prstGeom>
        </p:spPr>
      </p:pic>
      <p:sp>
        <p:nvSpPr>
          <p:cNvPr id="7" name="Slide Number Placeholder 5"/>
          <p:cNvSpPr txBox="1">
            <a:spLocks noGrp="1"/>
          </p:cNvSpPr>
          <p:nvPr/>
        </p:nvSpPr>
        <p:spPr>
          <a:xfrm>
            <a:off x="8077200" y="6356351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47D02ED7-C95B-471A-9423-03CC5BC9B10A}" type="slidenum">
              <a:rPr lang="bg-BG" sz="1200">
                <a:solidFill>
                  <a:srgbClr val="000000">
                    <a:tint val="75000"/>
                  </a:srgbClr>
                </a:solidFill>
              </a:rPr>
              <a:pPr algn="r">
                <a:defRPr/>
              </a:pPr>
              <a:t>11</a:t>
            </a:fld>
            <a:endParaRPr lang="bg-BG" sz="120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075" name="Rectangle 9"/>
          <p:cNvSpPr>
            <a:spLocks noChangeArrowheads="1"/>
          </p:cNvSpPr>
          <p:nvPr/>
        </p:nvSpPr>
        <p:spPr bwMode="auto">
          <a:xfrm>
            <a:off x="1774825" y="1647825"/>
            <a:ext cx="85725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bg-BG" altLang="bg-BG" sz="3200" i="1">
              <a:solidFill>
                <a:srgbClr val="333399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9117014" y="6308726"/>
            <a:ext cx="15509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bg-BG" altLang="bg-BG">
                <a:solidFill>
                  <a:srgbClr val="000000"/>
                </a:solidFill>
              </a:rPr>
              <a:t>Д-р Загорски</a:t>
            </a:r>
          </a:p>
        </p:txBody>
      </p:sp>
      <p:sp>
        <p:nvSpPr>
          <p:cNvPr id="3079" name="Rectangle 1038"/>
          <p:cNvSpPr>
            <a:spLocks noChangeArrowheads="1"/>
          </p:cNvSpPr>
          <p:nvPr/>
        </p:nvSpPr>
        <p:spPr bwMode="auto">
          <a:xfrm>
            <a:off x="0" y="6156326"/>
            <a:ext cx="12192000" cy="701675"/>
          </a:xfrm>
          <a:prstGeom prst="rect">
            <a:avLst/>
          </a:pr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bg-BG" sz="200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bg-BG" altLang="bg-BG" sz="200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209800" y="3429001"/>
            <a:ext cx="7772400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bg-BG" altLang="bg-BG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0793" y="-24120"/>
            <a:ext cx="9144000" cy="701040"/>
          </a:xfrm>
          <a:prstGeom prst="rect">
            <a:avLst/>
          </a:prstGeom>
        </p:spPr>
      </p:pic>
      <p:pic>
        <p:nvPicPr>
          <p:cNvPr id="3077" name="Picture 5" descr="logons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36" y="-24120"/>
            <a:ext cx="1628775" cy="184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kinesis-log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916" y="-7614"/>
            <a:ext cx="1779587" cy="223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5548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 txBox="1">
            <a:spLocks noGrp="1"/>
          </p:cNvSpPr>
          <p:nvPr/>
        </p:nvSpPr>
        <p:spPr>
          <a:xfrm>
            <a:off x="8077200" y="6356351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47D02ED7-C95B-471A-9423-03CC5BC9B10A}" type="slidenum">
              <a:rPr lang="bg-BG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12</a:t>
            </a:fld>
            <a:endParaRPr lang="bg-BG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3075" name="Rectangle 9"/>
          <p:cNvSpPr>
            <a:spLocks noChangeArrowheads="1"/>
          </p:cNvSpPr>
          <p:nvPr/>
        </p:nvSpPr>
        <p:spPr bwMode="auto">
          <a:xfrm>
            <a:off x="1774825" y="1647825"/>
            <a:ext cx="85725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hangingPunct="0"/>
            <a:endParaRPr lang="bg-BG" altLang="bg-BG" sz="3200" i="1">
              <a:solidFill>
                <a:schemeClr val="accent2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9117014" y="6308726"/>
            <a:ext cx="15509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bg-BG" altLang="bg-BG"/>
              <a:t>Д-р Загорски</a:t>
            </a:r>
          </a:p>
        </p:txBody>
      </p:sp>
      <p:sp>
        <p:nvSpPr>
          <p:cNvPr id="3079" name="Rectangle 1038"/>
          <p:cNvSpPr>
            <a:spLocks noChangeArrowheads="1"/>
          </p:cNvSpPr>
          <p:nvPr/>
        </p:nvSpPr>
        <p:spPr bwMode="auto">
          <a:xfrm>
            <a:off x="0" y="6141244"/>
            <a:ext cx="12192000" cy="701675"/>
          </a:xfrm>
          <a:prstGeom prst="rect">
            <a:avLst/>
          </a:pr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bg-BG" sz="2000">
              <a:solidFill>
                <a:schemeClr val="bg1"/>
              </a:solidFill>
              <a:latin typeface="Calibri" pitchFamily="34" charset="0"/>
              <a:cs typeface="Arial" charset="0"/>
            </a:endParaRPr>
          </a:p>
          <a:p>
            <a:endParaRPr lang="bg-BG" altLang="bg-BG" sz="2000">
              <a:latin typeface="Calibri" pitchFamily="34" charset="0"/>
              <a:cs typeface="Arial" charset="0"/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209800" y="3429001"/>
            <a:ext cx="7772400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bg-BG" altLang="bg-BG" i="1" dirty="0">
              <a:latin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1905" y="-24120"/>
            <a:ext cx="9392888" cy="701040"/>
          </a:xfrm>
          <a:prstGeom prst="rect">
            <a:avLst/>
          </a:prstGeom>
        </p:spPr>
      </p:pic>
      <p:pic>
        <p:nvPicPr>
          <p:cNvPr id="3077" name="Picture 5" descr="logons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36" y="-24120"/>
            <a:ext cx="1628775" cy="184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kinesis-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7325" y="-24120"/>
            <a:ext cx="1779587" cy="223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0136" y="1894398"/>
            <a:ext cx="1209186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Лакътна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става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Лакътната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става е сложна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става, защото 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образувана от три кости – раменна кост /мишнична/, лакътна кост и лъчева кост. Тези три кости образуват помежду си три прости стави – мишнично-лакътна; мишнично-лъчева 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близка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лъчево-лакътна става. Трите стави са обхванати от обща ставна капсула, която минава по ръба на ставните повърхнини. Ставата няма коригиращи устройства. Ставните връзки са: странично-лакътна, странично-лъчева,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чрез които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мишничната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кост се свързва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лакътна и лъчева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кости,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квадратна и пръстеновидна връзки,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които подсигуряват близката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лъчево-лакътна става. Тези връзки притеглят лъчевата към лакътната кост и правят ставата по-стабилна.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Ставата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има две степени свобода на движение и те са в хоризонталната и вертикалната равнини. В хоризонталната равнина се извършва сгъване-разгъване, където участие взимат мишншчно-лакътната и мишнично-лъчевата прости стави. Във вертикалната равнина се извършва ротация, при която взимат участие мишнично-лъчева 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близката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лъчево-лакътна стави.</a:t>
            </a:r>
          </a:p>
        </p:txBody>
      </p:sp>
    </p:spTree>
    <p:extLst>
      <p:ext uri="{BB962C8B-B14F-4D97-AF65-F5344CB8AC3E}">
        <p14:creationId xmlns:p14="http://schemas.microsoft.com/office/powerpoint/2010/main" val="214854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3088" y="1088364"/>
            <a:ext cx="5973617" cy="50219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08398"/>
            <a:ext cx="6025982" cy="5313172"/>
          </a:xfrm>
          <a:prstGeom prst="rect">
            <a:avLst/>
          </a:prstGeom>
        </p:spPr>
      </p:pic>
      <p:sp>
        <p:nvSpPr>
          <p:cNvPr id="7" name="Slide Number Placeholder 5"/>
          <p:cNvSpPr txBox="1">
            <a:spLocks noGrp="1"/>
          </p:cNvSpPr>
          <p:nvPr/>
        </p:nvSpPr>
        <p:spPr>
          <a:xfrm>
            <a:off x="8077200" y="6356351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47D02ED7-C95B-471A-9423-03CC5BC9B10A}" type="slidenum">
              <a:rPr lang="bg-BG" sz="1200">
                <a:solidFill>
                  <a:srgbClr val="000000">
                    <a:tint val="75000"/>
                  </a:srgbClr>
                </a:solidFill>
              </a:rPr>
              <a:pPr algn="r">
                <a:defRPr/>
              </a:pPr>
              <a:t>13</a:t>
            </a:fld>
            <a:endParaRPr lang="bg-BG" sz="120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075" name="Rectangle 9"/>
          <p:cNvSpPr>
            <a:spLocks noChangeArrowheads="1"/>
          </p:cNvSpPr>
          <p:nvPr/>
        </p:nvSpPr>
        <p:spPr bwMode="auto">
          <a:xfrm>
            <a:off x="1774825" y="1647825"/>
            <a:ext cx="85725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bg-BG" altLang="bg-BG" sz="3200" i="1">
              <a:solidFill>
                <a:srgbClr val="333399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9117014" y="6308726"/>
            <a:ext cx="15509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bg-BG" altLang="bg-BG">
                <a:solidFill>
                  <a:srgbClr val="000000"/>
                </a:solidFill>
              </a:rPr>
              <a:t>Д-р Загорски</a:t>
            </a:r>
          </a:p>
        </p:txBody>
      </p:sp>
      <p:sp>
        <p:nvSpPr>
          <p:cNvPr id="3079" name="Rectangle 1038"/>
          <p:cNvSpPr>
            <a:spLocks noChangeArrowheads="1"/>
          </p:cNvSpPr>
          <p:nvPr/>
        </p:nvSpPr>
        <p:spPr bwMode="auto">
          <a:xfrm>
            <a:off x="0" y="6156326"/>
            <a:ext cx="12192000" cy="701675"/>
          </a:xfrm>
          <a:prstGeom prst="rect">
            <a:avLst/>
          </a:pr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bg-BG" sz="200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bg-BG" altLang="bg-BG" sz="200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209800" y="3429001"/>
            <a:ext cx="7772400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bg-BG" altLang="bg-BG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0793" y="-24120"/>
            <a:ext cx="9144000" cy="701040"/>
          </a:xfrm>
          <a:prstGeom prst="rect">
            <a:avLst/>
          </a:prstGeom>
        </p:spPr>
      </p:pic>
      <p:pic>
        <p:nvPicPr>
          <p:cNvPr id="3077" name="Picture 5" descr="logons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36" y="-24120"/>
            <a:ext cx="1628775" cy="184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kinesis-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916" y="-7614"/>
            <a:ext cx="1779587" cy="223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2472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322821" y="345475"/>
            <a:ext cx="4990187" cy="4375022"/>
          </a:xfrm>
          <a:prstGeom prst="rect">
            <a:avLst/>
          </a:prstGeom>
        </p:spPr>
      </p:pic>
      <p:sp>
        <p:nvSpPr>
          <p:cNvPr id="7" name="Slide Number Placeholder 5"/>
          <p:cNvSpPr txBox="1">
            <a:spLocks noGrp="1"/>
          </p:cNvSpPr>
          <p:nvPr/>
        </p:nvSpPr>
        <p:spPr>
          <a:xfrm>
            <a:off x="8077200" y="6356351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47D02ED7-C95B-471A-9423-03CC5BC9B10A}" type="slidenum">
              <a:rPr lang="bg-BG" sz="1200">
                <a:solidFill>
                  <a:srgbClr val="000000">
                    <a:tint val="75000"/>
                  </a:srgbClr>
                </a:solidFill>
              </a:rPr>
              <a:pPr algn="r">
                <a:defRPr/>
              </a:pPr>
              <a:t>14</a:t>
            </a:fld>
            <a:endParaRPr lang="bg-BG" sz="120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075" name="Rectangle 9"/>
          <p:cNvSpPr>
            <a:spLocks noChangeArrowheads="1"/>
          </p:cNvSpPr>
          <p:nvPr/>
        </p:nvSpPr>
        <p:spPr bwMode="auto">
          <a:xfrm>
            <a:off x="30759" y="3961944"/>
            <a:ext cx="12130481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bg-BG" altLang="bg-BG" sz="2000" dirty="0" smtClean="0">
                <a:latin typeface="Times New Roman" pitchFamily="18" charset="0"/>
                <a:cs typeface="Arial" charset="0"/>
              </a:rPr>
              <a:t>Стави на китката и ръката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bg-BG" altLang="bg-BG" sz="2000" dirty="0" smtClean="0">
                <a:latin typeface="Times New Roman" pitchFamily="18" charset="0"/>
                <a:cs typeface="Arial" charset="0"/>
              </a:rPr>
              <a:t>Ставите на китката са представени от киткините костици (8) свързани с лъчевата кост (основно), и правят свързването с костите на дланта (пестникът)-предкиткините костици (5), всяко от които продължава във фалангите (костите на пръстите). Така се създават предкиткино-киткините стави, предкиткино-фалангиалните стави, и междуфалангиалните стави, даващи търсената мобилност на всеки от петте пръста. Тук палецът изпъква с възможността да се противопоставя на останалите четири, като това се основана на уникалната седловидна повърхност на първата предкиткино-киткина става.</a:t>
            </a:r>
            <a:endParaRPr lang="bg-BG" altLang="bg-BG" sz="2000" dirty="0">
              <a:latin typeface="Times New Roman" pitchFamily="18" charset="0"/>
              <a:cs typeface="Arial" charset="0"/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9117014" y="6308726"/>
            <a:ext cx="15509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bg-BG" altLang="bg-BG">
                <a:solidFill>
                  <a:srgbClr val="000000"/>
                </a:solidFill>
              </a:rPr>
              <a:t>Д-р Загорски</a:t>
            </a:r>
          </a:p>
        </p:txBody>
      </p:sp>
      <p:sp>
        <p:nvSpPr>
          <p:cNvPr id="3079" name="Rectangle 1038"/>
          <p:cNvSpPr>
            <a:spLocks noChangeArrowheads="1"/>
          </p:cNvSpPr>
          <p:nvPr/>
        </p:nvSpPr>
        <p:spPr bwMode="auto">
          <a:xfrm>
            <a:off x="0" y="6156326"/>
            <a:ext cx="12192000" cy="701675"/>
          </a:xfrm>
          <a:prstGeom prst="rect">
            <a:avLst/>
          </a:pr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bg-BG" sz="200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bg-BG" altLang="bg-BG" sz="200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209800" y="3429001"/>
            <a:ext cx="7772400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bg-BG" altLang="bg-BG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0793" y="-24120"/>
            <a:ext cx="9144000" cy="701040"/>
          </a:xfrm>
          <a:prstGeom prst="rect">
            <a:avLst/>
          </a:prstGeom>
        </p:spPr>
      </p:pic>
      <p:pic>
        <p:nvPicPr>
          <p:cNvPr id="3077" name="Picture 5" descr="logons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36" y="-24120"/>
            <a:ext cx="1628775" cy="184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kinesis-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916" y="-7614"/>
            <a:ext cx="1779587" cy="223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/>
          <a:srcRect l="31032" t="10436" r="31073" b="20620"/>
          <a:stretch/>
        </p:blipFill>
        <p:spPr>
          <a:xfrm>
            <a:off x="7885718" y="377084"/>
            <a:ext cx="2592198" cy="406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291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 txBox="1">
            <a:spLocks noGrp="1"/>
          </p:cNvSpPr>
          <p:nvPr/>
        </p:nvSpPr>
        <p:spPr>
          <a:xfrm>
            <a:off x="8077200" y="6356351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47D02ED7-C95B-471A-9423-03CC5BC9B10A}" type="slidenum">
              <a:rPr lang="bg-BG" sz="1200">
                <a:solidFill>
                  <a:srgbClr val="000000">
                    <a:tint val="75000"/>
                  </a:srgbClr>
                </a:solidFill>
              </a:rPr>
              <a:pPr algn="r">
                <a:defRPr/>
              </a:pPr>
              <a:t>15</a:t>
            </a:fld>
            <a:endParaRPr lang="bg-BG" sz="120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075" name="Rectangle 9"/>
          <p:cNvSpPr>
            <a:spLocks noChangeArrowheads="1"/>
          </p:cNvSpPr>
          <p:nvPr/>
        </p:nvSpPr>
        <p:spPr bwMode="auto">
          <a:xfrm>
            <a:off x="1774825" y="1647825"/>
            <a:ext cx="85725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bg-BG" altLang="bg-BG" sz="3200" i="1">
              <a:solidFill>
                <a:srgbClr val="333399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9117014" y="6308726"/>
            <a:ext cx="15509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bg-BG" altLang="bg-BG">
                <a:solidFill>
                  <a:srgbClr val="000000"/>
                </a:solidFill>
              </a:rPr>
              <a:t>Д-р Загорски</a:t>
            </a:r>
          </a:p>
        </p:txBody>
      </p:sp>
      <p:sp>
        <p:nvSpPr>
          <p:cNvPr id="3079" name="Rectangle 1038"/>
          <p:cNvSpPr>
            <a:spLocks noChangeArrowheads="1"/>
          </p:cNvSpPr>
          <p:nvPr/>
        </p:nvSpPr>
        <p:spPr bwMode="auto">
          <a:xfrm>
            <a:off x="0" y="6156326"/>
            <a:ext cx="12192000" cy="701675"/>
          </a:xfrm>
          <a:prstGeom prst="rect">
            <a:avLst/>
          </a:pr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bg-BG" sz="200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bg-BG" altLang="bg-BG" sz="200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209800" y="3429001"/>
            <a:ext cx="7772400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bg-BG" altLang="bg-BG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0793" y="-24120"/>
            <a:ext cx="9144000" cy="701040"/>
          </a:xfrm>
          <a:prstGeom prst="rect">
            <a:avLst/>
          </a:prstGeom>
        </p:spPr>
      </p:pic>
      <p:pic>
        <p:nvPicPr>
          <p:cNvPr id="3077" name="Picture 5" descr="logons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36" y="-24120"/>
            <a:ext cx="1628775" cy="184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kinesis-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916" y="-7614"/>
            <a:ext cx="1779587" cy="223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8371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 txBox="1">
            <a:spLocks noGrp="1"/>
          </p:cNvSpPr>
          <p:nvPr/>
        </p:nvSpPr>
        <p:spPr>
          <a:xfrm>
            <a:off x="8077200" y="6356351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47D02ED7-C95B-471A-9423-03CC5BC9B10A}" type="slidenum">
              <a:rPr lang="bg-BG" sz="1200">
                <a:solidFill>
                  <a:srgbClr val="000000">
                    <a:tint val="75000"/>
                  </a:srgbClr>
                </a:solidFill>
              </a:rPr>
              <a:pPr algn="r">
                <a:defRPr/>
              </a:pPr>
              <a:t>16</a:t>
            </a:fld>
            <a:endParaRPr lang="bg-BG" sz="120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075" name="Rectangle 9"/>
          <p:cNvSpPr>
            <a:spLocks noChangeArrowheads="1"/>
          </p:cNvSpPr>
          <p:nvPr/>
        </p:nvSpPr>
        <p:spPr bwMode="auto">
          <a:xfrm>
            <a:off x="1774825" y="1647825"/>
            <a:ext cx="85725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bg-BG" altLang="bg-BG" sz="3200" i="1">
              <a:solidFill>
                <a:srgbClr val="333399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9117014" y="6308726"/>
            <a:ext cx="15509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bg-BG" altLang="bg-BG">
                <a:solidFill>
                  <a:srgbClr val="000000"/>
                </a:solidFill>
              </a:rPr>
              <a:t>Д-р Загорски</a:t>
            </a:r>
          </a:p>
        </p:txBody>
      </p:sp>
      <p:sp>
        <p:nvSpPr>
          <p:cNvPr id="3079" name="Rectangle 1038"/>
          <p:cNvSpPr>
            <a:spLocks noChangeArrowheads="1"/>
          </p:cNvSpPr>
          <p:nvPr/>
        </p:nvSpPr>
        <p:spPr bwMode="auto">
          <a:xfrm>
            <a:off x="0" y="6156326"/>
            <a:ext cx="12192000" cy="701675"/>
          </a:xfrm>
          <a:prstGeom prst="rect">
            <a:avLst/>
          </a:pr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bg-BG" sz="200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bg-BG" altLang="bg-BG" sz="200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209800" y="3429001"/>
            <a:ext cx="7772400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bg-BG" altLang="bg-BG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0793" y="-24120"/>
            <a:ext cx="9144000" cy="701040"/>
          </a:xfrm>
          <a:prstGeom prst="rect">
            <a:avLst/>
          </a:prstGeom>
        </p:spPr>
      </p:pic>
      <p:pic>
        <p:nvPicPr>
          <p:cNvPr id="3077" name="Picture 5" descr="logons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36" y="-24120"/>
            <a:ext cx="1628775" cy="184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kinesis-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916" y="-7614"/>
            <a:ext cx="1779587" cy="223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0379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 txBox="1">
            <a:spLocks noGrp="1"/>
          </p:cNvSpPr>
          <p:nvPr/>
        </p:nvSpPr>
        <p:spPr>
          <a:xfrm>
            <a:off x="8077200" y="6356351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47D02ED7-C95B-471A-9423-03CC5BC9B10A}" type="slidenum">
              <a:rPr lang="bg-BG" sz="1200">
                <a:solidFill>
                  <a:srgbClr val="000000">
                    <a:tint val="75000"/>
                  </a:srgbClr>
                </a:solidFill>
              </a:rPr>
              <a:pPr algn="r">
                <a:defRPr/>
              </a:pPr>
              <a:t>2</a:t>
            </a:fld>
            <a:endParaRPr lang="bg-BG" sz="120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075" name="Rectangle 9"/>
          <p:cNvSpPr>
            <a:spLocks noChangeArrowheads="1"/>
          </p:cNvSpPr>
          <p:nvPr/>
        </p:nvSpPr>
        <p:spPr bwMode="auto">
          <a:xfrm>
            <a:off x="1774825" y="1647825"/>
            <a:ext cx="85725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bg-BG" altLang="bg-BG" sz="3200" i="1">
              <a:solidFill>
                <a:srgbClr val="333399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9117014" y="6308726"/>
            <a:ext cx="15509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bg-BG" altLang="bg-BG">
                <a:solidFill>
                  <a:srgbClr val="000000"/>
                </a:solidFill>
              </a:rPr>
              <a:t>Д-р Загорски</a:t>
            </a:r>
          </a:p>
        </p:txBody>
      </p:sp>
      <p:sp>
        <p:nvSpPr>
          <p:cNvPr id="3079" name="Rectangle 1038"/>
          <p:cNvSpPr>
            <a:spLocks noChangeArrowheads="1"/>
          </p:cNvSpPr>
          <p:nvPr/>
        </p:nvSpPr>
        <p:spPr bwMode="auto">
          <a:xfrm>
            <a:off x="0" y="6156326"/>
            <a:ext cx="12192000" cy="701675"/>
          </a:xfrm>
          <a:prstGeom prst="rect">
            <a:avLst/>
          </a:pr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bg-BG" sz="200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bg-BG" altLang="bg-BG" sz="200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209800" y="3429001"/>
            <a:ext cx="7772400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bg-BG" altLang="bg-BG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236" y="-24120"/>
            <a:ext cx="9725007" cy="701040"/>
          </a:xfrm>
          <a:prstGeom prst="rect">
            <a:avLst/>
          </a:prstGeom>
        </p:spPr>
      </p:pic>
      <p:pic>
        <p:nvPicPr>
          <p:cNvPr id="3077" name="Picture 5" descr="logons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37" y="-24120"/>
            <a:ext cx="982044" cy="1112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kinesis-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9244" y="-7613"/>
            <a:ext cx="1318259" cy="1653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-31918" y="676919"/>
            <a:ext cx="1222391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Размерът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всяко движение в ставите се определя от разликата в 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големината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съчленяващите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 ставни повърхнини. Изпъкналата ставна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повърхнина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винаги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по-голяма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дъга от вдлъбната. Ето защо реалния възможен размер на движението за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всяка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става винаги е теоретично по-малък от възможния, поради наличието на меки 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тъкани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които служат като ограничители.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По-главни свързвания в скелета са: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свързването в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гръбначния стълб;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свързване на  костите в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гръдния кош;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свързвания на костите в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крайниците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Свързване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гръбначен стълб</a:t>
            </a: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Елементите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гръбначния стълб – прешлените – са свързани подвижно помежду си, посредством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457200" indent="-457200" algn="just">
              <a:buAutoNum type="arabicPeriod"/>
            </a:pPr>
            <a:r>
              <a:rPr lang="bg-BG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bg-BG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еждуставни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дискове</a:t>
            </a:r>
          </a:p>
          <a:p>
            <a:pPr marL="457200" indent="-457200" algn="just"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тави </a:t>
            </a:r>
          </a:p>
          <a:p>
            <a:pPr marL="457200" indent="-457200" algn="just"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Връзки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8162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5188" y="204609"/>
            <a:ext cx="4765178" cy="39341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822" y="159837"/>
            <a:ext cx="5105120" cy="4392575"/>
          </a:xfrm>
          <a:prstGeom prst="rect">
            <a:avLst/>
          </a:prstGeom>
        </p:spPr>
      </p:pic>
      <p:sp>
        <p:nvSpPr>
          <p:cNvPr id="7" name="Slide Number Placeholder 5"/>
          <p:cNvSpPr txBox="1">
            <a:spLocks noGrp="1"/>
          </p:cNvSpPr>
          <p:nvPr/>
        </p:nvSpPr>
        <p:spPr>
          <a:xfrm>
            <a:off x="8077200" y="6356351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47D02ED7-C95B-471A-9423-03CC5BC9B10A}" type="slidenum">
              <a:rPr lang="bg-BG" sz="1200">
                <a:solidFill>
                  <a:srgbClr val="000000">
                    <a:tint val="75000"/>
                  </a:srgbClr>
                </a:solidFill>
              </a:rPr>
              <a:pPr algn="r">
                <a:defRPr/>
              </a:pPr>
              <a:t>3</a:t>
            </a:fld>
            <a:endParaRPr lang="bg-BG" sz="120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075" name="Rectangle 9"/>
          <p:cNvSpPr>
            <a:spLocks noChangeArrowheads="1"/>
          </p:cNvSpPr>
          <p:nvPr/>
        </p:nvSpPr>
        <p:spPr bwMode="auto">
          <a:xfrm>
            <a:off x="1774825" y="1647825"/>
            <a:ext cx="85725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bg-BG" altLang="bg-BG" sz="3200" i="1">
              <a:solidFill>
                <a:srgbClr val="333399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9117014" y="6308726"/>
            <a:ext cx="15509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bg-BG" altLang="bg-BG">
                <a:solidFill>
                  <a:srgbClr val="000000"/>
                </a:solidFill>
              </a:rPr>
              <a:t>Д-р Загорски</a:t>
            </a:r>
          </a:p>
        </p:txBody>
      </p:sp>
      <p:sp>
        <p:nvSpPr>
          <p:cNvPr id="3079" name="Rectangle 1038"/>
          <p:cNvSpPr>
            <a:spLocks noChangeArrowheads="1"/>
          </p:cNvSpPr>
          <p:nvPr/>
        </p:nvSpPr>
        <p:spPr bwMode="auto">
          <a:xfrm>
            <a:off x="0" y="6156326"/>
            <a:ext cx="12192000" cy="701675"/>
          </a:xfrm>
          <a:prstGeom prst="rect">
            <a:avLst/>
          </a:pr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bg-BG" sz="200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bg-BG" altLang="bg-BG" sz="200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209800" y="3429001"/>
            <a:ext cx="7772400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bg-BG" altLang="bg-BG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0793" y="-24120"/>
            <a:ext cx="9144000" cy="701040"/>
          </a:xfrm>
          <a:prstGeom prst="rect">
            <a:avLst/>
          </a:prstGeom>
        </p:spPr>
      </p:pic>
      <p:pic>
        <p:nvPicPr>
          <p:cNvPr id="3077" name="Picture 5" descr="logons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36" y="-24120"/>
            <a:ext cx="1628775" cy="184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kinesis-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916" y="-7614"/>
            <a:ext cx="1779587" cy="223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92501" y="4140876"/>
            <a:ext cx="1200699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Междупрешленовите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дискове свързват телата на прешлените. Те представляват хрущялни образувания изградени от две части – фиброзен пръстен отвън и пихтиесто ядро отвътре, разположено централно. Ядрото може в известни граници да промени своята форма и местоположение. Това обуславя подвижността между прешлените. Колкото по-високи са дисковете и с по-малък диаметър, толкова по-голяма е подвижността в съответния отдел на гръбначния стълб. Телата на прешлените се свързват още чрез предна и задна надлъжни връзки.</a:t>
            </a:r>
          </a:p>
        </p:txBody>
      </p:sp>
    </p:spTree>
    <p:extLst>
      <p:ext uri="{BB962C8B-B14F-4D97-AF65-F5344CB8AC3E}">
        <p14:creationId xmlns:p14="http://schemas.microsoft.com/office/powerpoint/2010/main" val="3573073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228" y="161210"/>
            <a:ext cx="5326847" cy="4415853"/>
          </a:xfrm>
          <a:prstGeom prst="rect">
            <a:avLst/>
          </a:prstGeom>
        </p:spPr>
      </p:pic>
      <p:sp>
        <p:nvSpPr>
          <p:cNvPr id="7" name="Slide Number Placeholder 5"/>
          <p:cNvSpPr txBox="1">
            <a:spLocks noGrp="1"/>
          </p:cNvSpPr>
          <p:nvPr/>
        </p:nvSpPr>
        <p:spPr>
          <a:xfrm>
            <a:off x="8077200" y="6356351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47D02ED7-C95B-471A-9423-03CC5BC9B10A}" type="slidenum">
              <a:rPr lang="bg-BG" sz="1200">
                <a:solidFill>
                  <a:srgbClr val="000000">
                    <a:tint val="75000"/>
                  </a:srgbClr>
                </a:solidFill>
              </a:rPr>
              <a:pPr algn="r">
                <a:defRPr/>
              </a:pPr>
              <a:t>4</a:t>
            </a:fld>
            <a:endParaRPr lang="bg-BG" sz="120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075" name="Rectangle 9"/>
          <p:cNvSpPr>
            <a:spLocks noChangeArrowheads="1"/>
          </p:cNvSpPr>
          <p:nvPr/>
        </p:nvSpPr>
        <p:spPr bwMode="auto">
          <a:xfrm>
            <a:off x="1774825" y="1647825"/>
            <a:ext cx="85725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bg-BG" altLang="bg-BG" sz="3200" i="1">
              <a:solidFill>
                <a:srgbClr val="333399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9117014" y="6308726"/>
            <a:ext cx="15509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bg-BG" altLang="bg-BG">
                <a:solidFill>
                  <a:srgbClr val="000000"/>
                </a:solidFill>
              </a:rPr>
              <a:t>Д-р Загорски</a:t>
            </a:r>
          </a:p>
        </p:txBody>
      </p:sp>
      <p:sp>
        <p:nvSpPr>
          <p:cNvPr id="3079" name="Rectangle 1038"/>
          <p:cNvSpPr>
            <a:spLocks noChangeArrowheads="1"/>
          </p:cNvSpPr>
          <p:nvPr/>
        </p:nvSpPr>
        <p:spPr bwMode="auto">
          <a:xfrm>
            <a:off x="0" y="6156326"/>
            <a:ext cx="12192000" cy="701675"/>
          </a:xfrm>
          <a:prstGeom prst="rect">
            <a:avLst/>
          </a:pr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bg-BG" sz="200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bg-BG" altLang="bg-BG" sz="200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209800" y="3429001"/>
            <a:ext cx="7772400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bg-BG" altLang="bg-BG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0793" y="-24120"/>
            <a:ext cx="9144000" cy="701040"/>
          </a:xfrm>
          <a:prstGeom prst="rect">
            <a:avLst/>
          </a:prstGeom>
        </p:spPr>
      </p:pic>
      <p:pic>
        <p:nvPicPr>
          <p:cNvPr id="3077" name="Picture 5" descr="logons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36" y="-24120"/>
            <a:ext cx="1440657" cy="1631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kinesis-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4793" y="-7613"/>
            <a:ext cx="1572710" cy="197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143" y="3835445"/>
            <a:ext cx="12091864" cy="2354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Прешлените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 съчленяват ставно, посредством своите ставни израстъци. Горните ставни израстъци на долния прешлен се свързват с долните ставни израстъци на горния прешлен. По този начин два съседни прешлена се свързват чрез две стави.</a:t>
            </a:r>
          </a:p>
          <a:p>
            <a:pPr algn="just"/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Многобройни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ставни връзки свързват прешлените помежду им. Освен телата, чрез връзки се свързват дъгите на прешлените /еластични жълти връзки/ и израстъците на прешлените. Бодилковите израстъци се свързват с междубодилкови и надбодилкови връзки, а напречните израстъци с междунапречни връзки.</a:t>
            </a:r>
          </a:p>
        </p:txBody>
      </p:sp>
    </p:spTree>
    <p:extLst>
      <p:ext uri="{BB962C8B-B14F-4D97-AF65-F5344CB8AC3E}">
        <p14:creationId xmlns:p14="http://schemas.microsoft.com/office/powerpoint/2010/main" val="3011142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 txBox="1">
            <a:spLocks noGrp="1"/>
          </p:cNvSpPr>
          <p:nvPr/>
        </p:nvSpPr>
        <p:spPr>
          <a:xfrm>
            <a:off x="8077200" y="6356351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47D02ED7-C95B-471A-9423-03CC5BC9B10A}" type="slidenum">
              <a:rPr lang="bg-BG" sz="1200">
                <a:solidFill>
                  <a:srgbClr val="000000">
                    <a:tint val="75000"/>
                  </a:srgbClr>
                </a:solidFill>
              </a:rPr>
              <a:pPr algn="r">
                <a:defRPr/>
              </a:pPr>
              <a:t>5</a:t>
            </a:fld>
            <a:endParaRPr lang="bg-BG" sz="120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075" name="Rectangle 9"/>
          <p:cNvSpPr>
            <a:spLocks noChangeArrowheads="1"/>
          </p:cNvSpPr>
          <p:nvPr/>
        </p:nvSpPr>
        <p:spPr bwMode="auto">
          <a:xfrm>
            <a:off x="1774825" y="1647825"/>
            <a:ext cx="85725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bg-BG" altLang="bg-BG" sz="3200" i="1">
              <a:solidFill>
                <a:srgbClr val="333399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9117014" y="6308726"/>
            <a:ext cx="15509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bg-BG" altLang="bg-BG">
                <a:solidFill>
                  <a:srgbClr val="000000"/>
                </a:solidFill>
              </a:rPr>
              <a:t>Д-р Загорски</a:t>
            </a:r>
          </a:p>
        </p:txBody>
      </p:sp>
      <p:sp>
        <p:nvSpPr>
          <p:cNvPr id="3079" name="Rectangle 1038"/>
          <p:cNvSpPr>
            <a:spLocks noChangeArrowheads="1"/>
          </p:cNvSpPr>
          <p:nvPr/>
        </p:nvSpPr>
        <p:spPr bwMode="auto">
          <a:xfrm>
            <a:off x="0" y="6156326"/>
            <a:ext cx="12192000" cy="701675"/>
          </a:xfrm>
          <a:prstGeom prst="rect">
            <a:avLst/>
          </a:pr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bg-BG" sz="200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bg-BG" altLang="bg-BG" sz="200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209800" y="3429001"/>
            <a:ext cx="7772400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bg-BG" altLang="bg-BG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0793" y="-24120"/>
            <a:ext cx="9144000" cy="701040"/>
          </a:xfrm>
          <a:prstGeom prst="rect">
            <a:avLst/>
          </a:prstGeom>
        </p:spPr>
      </p:pic>
      <p:pic>
        <p:nvPicPr>
          <p:cNvPr id="3077" name="Picture 5" descr="logons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36" y="-24120"/>
            <a:ext cx="1628775" cy="184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kinesis-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916" y="-7614"/>
            <a:ext cx="1779587" cy="223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2249508"/>
            <a:ext cx="1200517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Подвижността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 два съседни прешлена е относително малка /около един-два градуса/. Като съвкупност, обаче гръбначният стълб притежава значителна повърхност. Той има три степени свобода на движение:</a:t>
            </a:r>
          </a:p>
          <a:p>
            <a:pPr algn="just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 напречно-хоризонталната ос – навеждане напред и назад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(сгъване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разгъване);</a:t>
            </a:r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 предно-задна хоризонтална ос – навеждане в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страни (странично сгъване);</a:t>
            </a:r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 вертикалната ос – завъртане наляво и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надясно (ротация).</a:t>
            </a:r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Най-подвижен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 шийният отдел, който притежава сравнително високи междупрешленови дискове и е с най-малък диаметър. По - слабо подвижен е поясният отдел, чиито междупрешленови дискове са най-високи, но и с най-голям диаметър. Освен това особено разположение на ставните израстъци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(разположени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предно-задна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равнина)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възпрепятстват въртеливите движения. Най-слаба е подвижността на гръдният дял поради свързване на прешлените с ребрата и особеното разположение и здраво свързване на бодилковите израстъци.</a:t>
            </a:r>
          </a:p>
        </p:txBody>
      </p:sp>
    </p:spTree>
    <p:extLst>
      <p:ext uri="{BB962C8B-B14F-4D97-AF65-F5344CB8AC3E}">
        <p14:creationId xmlns:p14="http://schemas.microsoft.com/office/powerpoint/2010/main" val="4071823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449" r="1"/>
          <a:stretch/>
        </p:blipFill>
        <p:spPr>
          <a:xfrm>
            <a:off x="2046914" y="-38954"/>
            <a:ext cx="5109168" cy="42976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2654" y="402113"/>
            <a:ext cx="5032326" cy="4125066"/>
          </a:xfrm>
          <a:prstGeom prst="rect">
            <a:avLst/>
          </a:prstGeom>
        </p:spPr>
      </p:pic>
      <p:sp>
        <p:nvSpPr>
          <p:cNvPr id="7" name="Slide Number Placeholder 5"/>
          <p:cNvSpPr txBox="1">
            <a:spLocks noGrp="1"/>
          </p:cNvSpPr>
          <p:nvPr/>
        </p:nvSpPr>
        <p:spPr>
          <a:xfrm>
            <a:off x="8077200" y="6356351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47D02ED7-C95B-471A-9423-03CC5BC9B10A}" type="slidenum">
              <a:rPr lang="bg-BG" sz="1200">
                <a:solidFill>
                  <a:srgbClr val="000000">
                    <a:tint val="75000"/>
                  </a:srgbClr>
                </a:solidFill>
              </a:rPr>
              <a:pPr algn="r">
                <a:defRPr/>
              </a:pPr>
              <a:t>6</a:t>
            </a:fld>
            <a:endParaRPr lang="bg-BG" sz="120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075" name="Rectangle 9"/>
          <p:cNvSpPr>
            <a:spLocks noChangeArrowheads="1"/>
          </p:cNvSpPr>
          <p:nvPr/>
        </p:nvSpPr>
        <p:spPr bwMode="auto">
          <a:xfrm>
            <a:off x="1774825" y="1647825"/>
            <a:ext cx="85725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bg-BG" altLang="bg-BG" sz="3200" i="1">
              <a:solidFill>
                <a:srgbClr val="333399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9117014" y="6308726"/>
            <a:ext cx="15509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bg-BG" altLang="bg-BG">
                <a:solidFill>
                  <a:srgbClr val="000000"/>
                </a:solidFill>
              </a:rPr>
              <a:t>Д-р Загорски</a:t>
            </a:r>
          </a:p>
        </p:txBody>
      </p:sp>
      <p:sp>
        <p:nvSpPr>
          <p:cNvPr id="3079" name="Rectangle 1038"/>
          <p:cNvSpPr>
            <a:spLocks noChangeArrowheads="1"/>
          </p:cNvSpPr>
          <p:nvPr/>
        </p:nvSpPr>
        <p:spPr bwMode="auto">
          <a:xfrm>
            <a:off x="0" y="6156326"/>
            <a:ext cx="12192000" cy="701675"/>
          </a:xfrm>
          <a:prstGeom prst="rect">
            <a:avLst/>
          </a:pr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bg-BG" sz="200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bg-BG" altLang="bg-BG" sz="200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209800" y="3429001"/>
            <a:ext cx="7772400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bg-BG" altLang="bg-BG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0793" y="-24120"/>
            <a:ext cx="9144000" cy="701040"/>
          </a:xfrm>
          <a:prstGeom prst="rect">
            <a:avLst/>
          </a:prstGeom>
        </p:spPr>
      </p:pic>
      <p:pic>
        <p:nvPicPr>
          <p:cNvPr id="3077" name="Picture 5" descr="logons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36" y="-24120"/>
            <a:ext cx="1628775" cy="184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kinesis-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916" y="-7614"/>
            <a:ext cx="1779587" cy="223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3778892"/>
            <a:ext cx="12192000" cy="2354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Свързване на костите в гръдния кош</a:t>
            </a:r>
          </a:p>
          <a:p>
            <a:pPr algn="just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Гръдният кош е образуван от три елемента: гръдни прешлени; ребра и гръдна кост.</a:t>
            </a:r>
          </a:p>
          <a:p>
            <a:pPr algn="just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гръдния кош са налице подвижни ставни съчленения между ребрата и гръдните прешлени. Всяко ребро се свързва чрез две стави с гръбначния стълб. В първата става главата на реброто се съчленява с телата на два съседни прешлена, а във втората става – пъпката на реброто се съчленява с напречния израстък на по-долния прешлен. В резултат на тези две свързвания ребрата получават една степен свобода на движение, а именно да повдигат и свалят своя преден край.</a:t>
            </a:r>
          </a:p>
        </p:txBody>
      </p:sp>
    </p:spTree>
    <p:extLst>
      <p:ext uri="{BB962C8B-B14F-4D97-AF65-F5344CB8AC3E}">
        <p14:creationId xmlns:p14="http://schemas.microsoft.com/office/powerpoint/2010/main" val="337648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 txBox="1">
            <a:spLocks noGrp="1"/>
          </p:cNvSpPr>
          <p:nvPr/>
        </p:nvSpPr>
        <p:spPr>
          <a:xfrm>
            <a:off x="8077200" y="6356351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47D02ED7-C95B-471A-9423-03CC5BC9B10A}" type="slidenum">
              <a:rPr lang="bg-BG" sz="1200">
                <a:solidFill>
                  <a:srgbClr val="000000">
                    <a:tint val="75000"/>
                  </a:srgbClr>
                </a:solidFill>
              </a:rPr>
              <a:pPr algn="r">
                <a:defRPr/>
              </a:pPr>
              <a:t>7</a:t>
            </a:fld>
            <a:endParaRPr lang="bg-BG" sz="120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075" name="Rectangle 9"/>
          <p:cNvSpPr>
            <a:spLocks noChangeArrowheads="1"/>
          </p:cNvSpPr>
          <p:nvPr/>
        </p:nvSpPr>
        <p:spPr bwMode="auto">
          <a:xfrm>
            <a:off x="1774825" y="1647825"/>
            <a:ext cx="85725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bg-BG" altLang="bg-BG" sz="3200" i="1">
              <a:solidFill>
                <a:srgbClr val="333399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9117014" y="6308726"/>
            <a:ext cx="15509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bg-BG" altLang="bg-BG">
                <a:solidFill>
                  <a:srgbClr val="000000"/>
                </a:solidFill>
              </a:rPr>
              <a:t>Д-р Загорски</a:t>
            </a:r>
          </a:p>
        </p:txBody>
      </p:sp>
      <p:sp>
        <p:nvSpPr>
          <p:cNvPr id="3079" name="Rectangle 1038"/>
          <p:cNvSpPr>
            <a:spLocks noChangeArrowheads="1"/>
          </p:cNvSpPr>
          <p:nvPr/>
        </p:nvSpPr>
        <p:spPr bwMode="auto">
          <a:xfrm>
            <a:off x="0" y="6156326"/>
            <a:ext cx="12192000" cy="701675"/>
          </a:xfrm>
          <a:prstGeom prst="rect">
            <a:avLst/>
          </a:pr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bg-BG" sz="200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bg-BG" altLang="bg-BG" sz="200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209800" y="3429001"/>
            <a:ext cx="7772400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bg-BG" altLang="bg-BG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0793" y="-24120"/>
            <a:ext cx="9144000" cy="701040"/>
          </a:xfrm>
          <a:prstGeom prst="rect">
            <a:avLst/>
          </a:prstGeom>
        </p:spPr>
      </p:pic>
      <p:pic>
        <p:nvPicPr>
          <p:cNvPr id="3077" name="Picture 5" descr="logons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36" y="-24120"/>
            <a:ext cx="1628775" cy="184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kinesis-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916" y="-7614"/>
            <a:ext cx="1779587" cy="223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859502" y="898217"/>
            <a:ext cx="765354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ВЪПРОСИ:</a:t>
            </a:r>
          </a:p>
          <a:p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Колко степени свобода на движение има гръбначния стълб?</a:t>
            </a:r>
          </a:p>
          <a:p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Опишете свързването на прешлените.</a:t>
            </a:r>
          </a:p>
          <a:p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Опишете свързването на израстъците.</a:t>
            </a:r>
          </a:p>
          <a:p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Кои са елементите образуващи гръдния кош?</a:t>
            </a:r>
          </a:p>
          <a:p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Колко степени свобода на движение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имат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ребрата?</a:t>
            </a:r>
          </a:p>
        </p:txBody>
      </p:sp>
    </p:spTree>
    <p:extLst>
      <p:ext uri="{BB962C8B-B14F-4D97-AF65-F5344CB8AC3E}">
        <p14:creationId xmlns:p14="http://schemas.microsoft.com/office/powerpoint/2010/main" val="973273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4563" y="1399677"/>
            <a:ext cx="2656557" cy="3941862"/>
          </a:xfrm>
          <a:prstGeom prst="rect">
            <a:avLst/>
          </a:prstGeom>
        </p:spPr>
      </p:pic>
      <p:sp>
        <p:nvSpPr>
          <p:cNvPr id="7" name="Slide Number Placeholder 5"/>
          <p:cNvSpPr txBox="1">
            <a:spLocks noGrp="1"/>
          </p:cNvSpPr>
          <p:nvPr/>
        </p:nvSpPr>
        <p:spPr>
          <a:xfrm>
            <a:off x="8077200" y="6356351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47D02ED7-C95B-471A-9423-03CC5BC9B10A}" type="slidenum">
              <a:rPr lang="bg-BG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8</a:t>
            </a:fld>
            <a:endParaRPr lang="bg-BG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3075" name="Rectangle 9"/>
          <p:cNvSpPr>
            <a:spLocks noChangeArrowheads="1"/>
          </p:cNvSpPr>
          <p:nvPr/>
        </p:nvSpPr>
        <p:spPr bwMode="auto">
          <a:xfrm>
            <a:off x="1774825" y="1647825"/>
            <a:ext cx="85725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hangingPunct="0"/>
            <a:endParaRPr lang="bg-BG" altLang="bg-BG" sz="3200" i="1">
              <a:solidFill>
                <a:schemeClr val="accent2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9117014" y="6308725"/>
            <a:ext cx="145007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bg-BG" altLang="bg-BG"/>
              <a:t>Д-р Загорски</a:t>
            </a:r>
          </a:p>
        </p:txBody>
      </p:sp>
      <p:sp>
        <p:nvSpPr>
          <p:cNvPr id="3079" name="Rectangle 1038"/>
          <p:cNvSpPr>
            <a:spLocks noChangeArrowheads="1"/>
          </p:cNvSpPr>
          <p:nvPr/>
        </p:nvSpPr>
        <p:spPr bwMode="auto">
          <a:xfrm>
            <a:off x="0" y="6156326"/>
            <a:ext cx="12192000" cy="701675"/>
          </a:xfrm>
          <a:prstGeom prst="rect">
            <a:avLst/>
          </a:pr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bg-BG" sz="2000">
              <a:solidFill>
                <a:schemeClr val="bg1"/>
              </a:solidFill>
              <a:latin typeface="Calibri" pitchFamily="34" charset="0"/>
              <a:cs typeface="Arial" charset="0"/>
            </a:endParaRPr>
          </a:p>
          <a:p>
            <a:endParaRPr lang="bg-BG" altLang="bg-BG" sz="2000">
              <a:latin typeface="Calibri" pitchFamily="34" charset="0"/>
              <a:cs typeface="Arial" charset="0"/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209800" y="3429001"/>
            <a:ext cx="7772400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bg-BG" altLang="bg-BG" i="1" dirty="0">
              <a:latin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79717" y="5009843"/>
            <a:ext cx="480169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hangingPunct="0"/>
            <a:r>
              <a:rPr lang="bg-BG" altLang="bg-BG" sz="2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ОПОРНО-ДВИГАТЕЛЕН АПАРАТ</a:t>
            </a:r>
          </a:p>
          <a:p>
            <a:pPr lvl="0" algn="ctr" eaLnBrk="0" hangingPunct="0"/>
            <a:r>
              <a:rPr lang="bg-BG" altLang="bg-BG" sz="2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СТАВИ НА ГОРЕН КРАЙНИК</a:t>
            </a:r>
            <a:endParaRPr lang="bg-BG" altLang="bg-BG" sz="24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0793" y="-24120"/>
            <a:ext cx="9144000" cy="701040"/>
          </a:xfrm>
          <a:prstGeom prst="rect">
            <a:avLst/>
          </a:prstGeom>
        </p:spPr>
      </p:pic>
      <p:pic>
        <p:nvPicPr>
          <p:cNvPr id="3077" name="Picture 5" descr="logons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643" y="-24120"/>
            <a:ext cx="1628775" cy="184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kinesis-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8651" y="-24120"/>
            <a:ext cx="1779587" cy="223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16232" y="1190035"/>
            <a:ext cx="3064334" cy="3813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712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 txBox="1">
            <a:spLocks noGrp="1"/>
          </p:cNvSpPr>
          <p:nvPr/>
        </p:nvSpPr>
        <p:spPr>
          <a:xfrm>
            <a:off x="8077200" y="6356351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47D02ED7-C95B-471A-9423-03CC5BC9B10A}" type="slidenum">
              <a:rPr lang="bg-BG" sz="1200">
                <a:solidFill>
                  <a:srgbClr val="000000">
                    <a:tint val="75000"/>
                  </a:srgbClr>
                </a:solidFill>
              </a:rPr>
              <a:pPr algn="r">
                <a:defRPr/>
              </a:pPr>
              <a:t>9</a:t>
            </a:fld>
            <a:endParaRPr lang="bg-BG" sz="120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075" name="Rectangle 9"/>
          <p:cNvSpPr>
            <a:spLocks noChangeArrowheads="1"/>
          </p:cNvSpPr>
          <p:nvPr/>
        </p:nvSpPr>
        <p:spPr bwMode="auto">
          <a:xfrm>
            <a:off x="1774825" y="1647825"/>
            <a:ext cx="85725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bg-BG" altLang="bg-BG" sz="3200" i="1">
              <a:solidFill>
                <a:srgbClr val="333399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9117014" y="6308726"/>
            <a:ext cx="15509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bg-BG" altLang="bg-BG">
                <a:solidFill>
                  <a:srgbClr val="000000"/>
                </a:solidFill>
              </a:rPr>
              <a:t>Д-р Загорски</a:t>
            </a:r>
          </a:p>
        </p:txBody>
      </p:sp>
      <p:sp>
        <p:nvSpPr>
          <p:cNvPr id="3079" name="Rectangle 1038"/>
          <p:cNvSpPr>
            <a:spLocks noChangeArrowheads="1"/>
          </p:cNvSpPr>
          <p:nvPr/>
        </p:nvSpPr>
        <p:spPr bwMode="auto">
          <a:xfrm>
            <a:off x="0" y="6156326"/>
            <a:ext cx="12192000" cy="701675"/>
          </a:xfrm>
          <a:prstGeom prst="rect">
            <a:avLst/>
          </a:pr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bg-BG" sz="200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bg-BG" altLang="bg-BG" sz="200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209800" y="3429001"/>
            <a:ext cx="7772400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bg-BG" altLang="bg-BG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0793" y="-24120"/>
            <a:ext cx="9144000" cy="701040"/>
          </a:xfrm>
          <a:prstGeom prst="rect">
            <a:avLst/>
          </a:prstGeom>
        </p:spPr>
      </p:pic>
      <p:pic>
        <p:nvPicPr>
          <p:cNvPr id="3077" name="Picture 5" descr="logons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36" y="-24120"/>
            <a:ext cx="1628775" cy="184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kinesis-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916" y="-7614"/>
            <a:ext cx="1779587" cy="223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5503" y="2709973"/>
            <a:ext cx="121920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процеса на еволюция, след изправянето на човека,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основен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 на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труда се превръща горният крайник. Чрез участващите кости и производните им стави, се постига увеличаване на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размаха и разнообразието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възможните движения. 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Ставите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горния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крайник се разделят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на: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 стави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раменен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пояс;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Б. стави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свободен горен крайник.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Ставите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раменния пояс осъществяват връзката на свободния горен крайник с туловището. 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По-големи стави са раменната става и лакътната става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Ставите на китката, както на ръката, са по-финни и позволяват много по-голяма сръчност, без да се губи силата на захватът.                                                           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4447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636</TotalTime>
  <Words>1227</Words>
  <Application>Microsoft Office PowerPoint</Application>
  <PresentationFormat>Widescreen</PresentationFormat>
  <Paragraphs>130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13</cp:revision>
  <dcterms:created xsi:type="dcterms:W3CDTF">2020-03-25T10:56:21Z</dcterms:created>
  <dcterms:modified xsi:type="dcterms:W3CDTF">2020-08-30T18:21:21Z</dcterms:modified>
</cp:coreProperties>
</file>